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389" r:id="rId2"/>
    <p:sldId id="281" r:id="rId3"/>
    <p:sldId id="307" r:id="rId4"/>
    <p:sldId id="308" r:id="rId5"/>
    <p:sldId id="309" r:id="rId6"/>
    <p:sldId id="311" r:id="rId7"/>
    <p:sldId id="396" r:id="rId8"/>
    <p:sldId id="385" r:id="rId9"/>
    <p:sldId id="367" r:id="rId10"/>
    <p:sldId id="368" r:id="rId11"/>
    <p:sldId id="325" r:id="rId12"/>
    <p:sldId id="345" r:id="rId13"/>
    <p:sldId id="346" r:id="rId14"/>
    <p:sldId id="350" r:id="rId15"/>
    <p:sldId id="351" r:id="rId16"/>
    <p:sldId id="305" r:id="rId17"/>
    <p:sldId id="326" r:id="rId18"/>
    <p:sldId id="356" r:id="rId19"/>
    <p:sldId id="374" r:id="rId20"/>
    <p:sldId id="391" r:id="rId21"/>
    <p:sldId id="395" r:id="rId22"/>
    <p:sldId id="386" r:id="rId23"/>
    <p:sldId id="369" r:id="rId24"/>
    <p:sldId id="322" r:id="rId25"/>
    <p:sldId id="334" r:id="rId26"/>
    <p:sldId id="335" r:id="rId27"/>
    <p:sldId id="333" r:id="rId28"/>
    <p:sldId id="336" r:id="rId29"/>
    <p:sldId id="338" r:id="rId30"/>
    <p:sldId id="33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DE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92" autoAdjust="0"/>
    <p:restoredTop sz="94511" autoAdjust="0"/>
  </p:normalViewPr>
  <p:slideViewPr>
    <p:cSldViewPr>
      <p:cViewPr varScale="1">
        <p:scale>
          <a:sx n="84" d="100"/>
          <a:sy n="84" d="100"/>
        </p:scale>
        <p:origin x="596" y="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599C40-7102-4328-825B-A5C72AE4198F}" type="datetimeFigureOut">
              <a:rPr lang="en-US" smtClean="0"/>
              <a:t>1/27/2017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264CFB-6E35-40FE-A5D9-2BF9D7FAFBDA}" type="slidenum">
              <a:rPr lang="en-US" smtClean="0"/>
              <a:t>‹#›</a:t>
            </a:fld>
            <a:endParaRPr lang="en-US"/>
          </a:p>
        </p:txBody>
      </p:sp>
    </p:spTree>
    <p:extLst>
      <p:ext uri="{BB962C8B-B14F-4D97-AF65-F5344CB8AC3E}">
        <p14:creationId xmlns:p14="http://schemas.microsoft.com/office/powerpoint/2010/main" val="1862035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RV-Match is a programming language</a:t>
            </a:r>
            <a:r>
              <a:rPr lang="en-US" baseline="0" dirty="0"/>
              <a:t> analysis and design framework.</a:t>
            </a:r>
          </a:p>
          <a:p>
            <a:r>
              <a:rPr lang="en-US" baseline="0" dirty="0"/>
              <a:t>Its vision is to allow and encourage the language designers to formally define their languages once and for all, using an intuitive and attractive notation, and then obtain essentially for free implementations as well as analysis tools for the defined languages.</a:t>
            </a:r>
          </a:p>
          <a:p>
            <a:r>
              <a:rPr lang="en-US" baseline="0" dirty="0"/>
              <a:t>We currently focus on the interpretation capability only, which in combination with the C language definition yields a powerful </a:t>
            </a:r>
            <a:r>
              <a:rPr lang="en-US" baseline="0" dirty="0" err="1"/>
              <a:t>undefinedness</a:t>
            </a:r>
            <a:r>
              <a:rPr lang="en-US" baseline="0" dirty="0"/>
              <a:t> checker.</a:t>
            </a:r>
          </a:p>
        </p:txBody>
      </p:sp>
      <p:sp>
        <p:nvSpPr>
          <p:cNvPr id="4" name="Slide Number Placeholder 3"/>
          <p:cNvSpPr>
            <a:spLocks noGrp="1"/>
          </p:cNvSpPr>
          <p:nvPr>
            <p:ph type="sldNum" sz="quarter" idx="10"/>
          </p:nvPr>
        </p:nvSpPr>
        <p:spPr/>
        <p:txBody>
          <a:bodyPr/>
          <a:lstStyle/>
          <a:p>
            <a:fld id="{C2557DC9-8E5A-4BF9-A29A-338FF3FC9769}" type="slidenum">
              <a:rPr lang="en-US" smtClean="0"/>
              <a:pPr/>
              <a:t>11</a:t>
            </a:fld>
            <a:endParaRPr lang="en-US"/>
          </a:p>
        </p:txBody>
      </p:sp>
    </p:spTree>
    <p:extLst>
      <p:ext uri="{BB962C8B-B14F-4D97-AF65-F5344CB8AC3E}">
        <p14:creationId xmlns:p14="http://schemas.microsoft.com/office/powerpoint/2010/main" val="614628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a:t>
            </a:r>
            <a:r>
              <a:rPr lang="en-US" baseline="0" dirty="0"/>
              <a:t> a complete definition of a fragment of C, called </a:t>
            </a:r>
            <a:r>
              <a:rPr lang="en-US" baseline="0" dirty="0" err="1"/>
              <a:t>KernelC</a:t>
            </a:r>
            <a:r>
              <a:rPr lang="en-US" baseline="0" dirty="0"/>
              <a:t>, as generated by the K tool.</a:t>
            </a:r>
          </a:p>
          <a:p>
            <a:r>
              <a:rPr lang="en-US" baseline="0" dirty="0"/>
              <a:t>The left column defines its formal syntax and the other two its formal semantics.</a:t>
            </a:r>
          </a:p>
          <a:p>
            <a:r>
              <a:rPr lang="en-US" baseline="0" dirty="0"/>
              <a:t>I will next zoom through this definition and highlight some of the K tool’s features.</a:t>
            </a:r>
          </a:p>
          <a:p>
            <a:endParaRPr lang="en-US" dirty="0"/>
          </a:p>
        </p:txBody>
      </p:sp>
      <p:sp>
        <p:nvSpPr>
          <p:cNvPr id="4" name="Slide Number Placeholder 3"/>
          <p:cNvSpPr>
            <a:spLocks noGrp="1"/>
          </p:cNvSpPr>
          <p:nvPr>
            <p:ph type="sldNum" sz="quarter" idx="10"/>
          </p:nvPr>
        </p:nvSpPr>
        <p:spPr/>
        <p:txBody>
          <a:bodyPr/>
          <a:lstStyle/>
          <a:p>
            <a:fld id="{C2557DC9-8E5A-4BF9-A29A-338FF3FC9769}" type="slidenum">
              <a:rPr lang="en-US" smtClean="0"/>
              <a:pPr/>
              <a:t>13</a:t>
            </a:fld>
            <a:endParaRPr lang="en-US"/>
          </a:p>
        </p:txBody>
      </p:sp>
    </p:spTree>
    <p:extLst>
      <p:ext uri="{BB962C8B-B14F-4D97-AF65-F5344CB8AC3E}">
        <p14:creationId xmlns:p14="http://schemas.microsoft.com/office/powerpoint/2010/main" val="3278942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 scales!</a:t>
            </a:r>
          </a:p>
          <a:p>
            <a:r>
              <a:rPr lang="en-US" dirty="0"/>
              <a:t>Besides a series of smaller</a:t>
            </a:r>
            <a:r>
              <a:rPr lang="en-US" baseline="0" dirty="0"/>
              <a:t> and paradigmatic languages that are used for teaching purposes, there are several large and real languages that have been given semantics in K, such as:</a:t>
            </a:r>
          </a:p>
          <a:p>
            <a:r>
              <a:rPr lang="en-US" baseline="0" dirty="0"/>
              <a:t>Java has been defined by </a:t>
            </a:r>
            <a:r>
              <a:rPr lang="en-US" baseline="0" dirty="0" err="1"/>
              <a:t>Bogdanas</a:t>
            </a:r>
            <a:r>
              <a:rPr lang="en-US" baseline="0" dirty="0"/>
              <a:t>;</a:t>
            </a:r>
          </a:p>
          <a:p>
            <a:r>
              <a:rPr lang="en-US" dirty="0" err="1"/>
              <a:t>Javascript</a:t>
            </a:r>
            <a:r>
              <a:rPr lang="en-US" dirty="0"/>
              <a:t> by Park and </a:t>
            </a:r>
            <a:r>
              <a:rPr lang="en-US" dirty="0" err="1"/>
              <a:t>Stefanescu</a:t>
            </a:r>
            <a:r>
              <a:rPr lang="en-US" baseline="0" dirty="0"/>
              <a:t>;</a:t>
            </a:r>
          </a:p>
          <a:p>
            <a:r>
              <a:rPr lang="en-US" baseline="0" dirty="0"/>
              <a:t>C by Ellison </a:t>
            </a:r>
            <a:r>
              <a:rPr lang="en-US" baseline="0" dirty="0" err="1"/>
              <a:t>etal</a:t>
            </a:r>
            <a:r>
              <a:rPr lang="en-US" baseline="0" dirty="0"/>
              <a:t>;</a:t>
            </a:r>
          </a:p>
          <a:p>
            <a:r>
              <a:rPr lang="en-US" baseline="0" dirty="0"/>
              <a:t>just to mention a few.</a:t>
            </a:r>
          </a:p>
          <a:p>
            <a:r>
              <a:rPr lang="en-US" baseline="0" dirty="0"/>
              <a:t>Many other large K semantics are under development.</a:t>
            </a:r>
            <a:endParaRPr lang="en-US" dirty="0"/>
          </a:p>
        </p:txBody>
      </p:sp>
      <p:sp>
        <p:nvSpPr>
          <p:cNvPr id="4" name="Slide Number Placeholder 3"/>
          <p:cNvSpPr>
            <a:spLocks noGrp="1"/>
          </p:cNvSpPr>
          <p:nvPr>
            <p:ph type="sldNum" sz="quarter" idx="10"/>
          </p:nvPr>
        </p:nvSpPr>
        <p:spPr/>
        <p:txBody>
          <a:bodyPr/>
          <a:lstStyle/>
          <a:p>
            <a:fld id="{C2557DC9-8E5A-4BF9-A29A-338FF3FC9769}" type="slidenum">
              <a:rPr lang="en-US" smtClean="0"/>
              <a:pPr/>
              <a:t>14</a:t>
            </a:fld>
            <a:endParaRPr lang="en-US"/>
          </a:p>
        </p:txBody>
      </p:sp>
    </p:spTree>
    <p:extLst>
      <p:ext uri="{BB962C8B-B14F-4D97-AF65-F5344CB8AC3E}">
        <p14:creationId xmlns:p14="http://schemas.microsoft.com/office/powerpoint/2010/main" val="3147367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give an</a:t>
            </a:r>
            <a:r>
              <a:rPr lang="en-US" baseline="0" dirty="0"/>
              <a:t> idea what it takes to define a large language, here is, for example, the configuration of C.</a:t>
            </a:r>
          </a:p>
          <a:p>
            <a:r>
              <a:rPr lang="en-US" baseline="0" dirty="0"/>
              <a:t>It has more than 120 cells!</a:t>
            </a:r>
          </a:p>
          <a:p>
            <a:r>
              <a:rPr lang="en-US" baseline="0" dirty="0"/>
              <a:t>The heap, which is the subject of so many debates in program verification, is just one of them.</a:t>
            </a:r>
          </a:p>
          <a:p>
            <a:endParaRPr lang="en-US" dirty="0"/>
          </a:p>
        </p:txBody>
      </p:sp>
      <p:sp>
        <p:nvSpPr>
          <p:cNvPr id="4" name="Slide Number Placeholder 3"/>
          <p:cNvSpPr>
            <a:spLocks noGrp="1"/>
          </p:cNvSpPr>
          <p:nvPr>
            <p:ph type="sldNum" sz="quarter" idx="10"/>
          </p:nvPr>
        </p:nvSpPr>
        <p:spPr/>
        <p:txBody>
          <a:bodyPr/>
          <a:lstStyle/>
          <a:p>
            <a:fld id="{C2557DC9-8E5A-4BF9-A29A-338FF3FC9769}" type="slidenum">
              <a:rPr lang="en-US" smtClean="0"/>
              <a:pPr/>
              <a:t>15</a:t>
            </a:fld>
            <a:endParaRPr lang="en-US"/>
          </a:p>
        </p:txBody>
      </p:sp>
    </p:spTree>
    <p:extLst>
      <p:ext uri="{BB962C8B-B14F-4D97-AF65-F5344CB8AC3E}">
        <p14:creationId xmlns:p14="http://schemas.microsoft.com/office/powerpoint/2010/main" val="3987683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264CFB-6E35-40FE-A5D9-2BF9D7FAFBDA}" type="slidenum">
              <a:rPr lang="en-US" smtClean="0"/>
              <a:t>18</a:t>
            </a:fld>
            <a:endParaRPr lang="en-US"/>
          </a:p>
        </p:txBody>
      </p:sp>
    </p:spTree>
    <p:extLst>
      <p:ext uri="{BB962C8B-B14F-4D97-AF65-F5344CB8AC3E}">
        <p14:creationId xmlns:p14="http://schemas.microsoft.com/office/powerpoint/2010/main" val="2028650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264CFB-6E35-40FE-A5D9-2BF9D7FAFBDA}" type="slidenum">
              <a:rPr lang="en-US" smtClean="0"/>
              <a:t>19</a:t>
            </a:fld>
            <a:endParaRPr lang="en-US"/>
          </a:p>
        </p:txBody>
      </p:sp>
    </p:spTree>
    <p:extLst>
      <p:ext uri="{BB962C8B-B14F-4D97-AF65-F5344CB8AC3E}">
        <p14:creationId xmlns:p14="http://schemas.microsoft.com/office/powerpoint/2010/main" val="252884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264CFB-6E35-40FE-A5D9-2BF9D7FAFBDA}" type="slidenum">
              <a:rPr lang="en-US" smtClean="0"/>
              <a:t>30</a:t>
            </a:fld>
            <a:endParaRPr lang="en-US"/>
          </a:p>
        </p:txBody>
      </p:sp>
    </p:spTree>
    <p:extLst>
      <p:ext uri="{BB962C8B-B14F-4D97-AF65-F5344CB8AC3E}">
        <p14:creationId xmlns:p14="http://schemas.microsoft.com/office/powerpoint/2010/main" val="1321398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1/27/2017</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D8BD707-D9CF-40AE-B4C6-C98DA3205C09}" type="datetimeFigureOut">
              <a:rPr lang="en-US" smtClean="0"/>
              <a:pPr/>
              <a:t>1/27/2017</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1/27/2017</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kframework.or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hyperlink" Target="https://runtimeverification.com/match"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runtimeverification.com/match/docs/benchmark" TargetMode="External"/><Relationship Id="rId4" Type="http://schemas.openxmlformats.org/officeDocument/2006/relationships/hyperlink" Target="https://runtimeverification.com/match/docs/runningexampl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dx.doi.org/10.1145/2594291.2594315"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runtimeverification.com/predic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runtimeverification.com/blog/?p=58" TargetMode="External"/><Relationship Id="rId4" Type="http://schemas.openxmlformats.org/officeDocument/2006/relationships/hyperlink" Target="https://runtimeverification.com/predict/docs/runningexample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runtimeverification.com/match/1.0-SNAPSHOT/docs/benchmark/#running-rv-match-on-the-toyota-itc-benchmar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5181600"/>
            <a:ext cx="8763000" cy="1524000"/>
          </a:xfrm>
        </p:spPr>
        <p:txBody>
          <a:bodyPr>
            <a:normAutofit/>
          </a:bodyPr>
          <a:lstStyle/>
          <a:p>
            <a:pPr algn="l"/>
            <a:r>
              <a:rPr lang="en-US" sz="3900" dirty="0">
                <a:solidFill>
                  <a:schemeClr val="tx1"/>
                </a:solidFill>
              </a:rPr>
              <a:t>Grigore Rosu</a:t>
            </a:r>
          </a:p>
        </p:txBody>
      </p:sp>
      <p:sp>
        <p:nvSpPr>
          <p:cNvPr id="7" name="Title 1"/>
          <p:cNvSpPr txBox="1">
            <a:spLocks/>
          </p:cNvSpPr>
          <p:nvPr/>
        </p:nvSpPr>
        <p:spPr>
          <a:xfrm>
            <a:off x="248104" y="3886200"/>
            <a:ext cx="9048296" cy="109513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5400" dirty="0"/>
              <a:t>CS598 - Runtime verification</a:t>
            </a:r>
          </a:p>
        </p:txBody>
      </p:sp>
    </p:spTree>
    <p:extLst>
      <p:ext uri="{BB962C8B-B14F-4D97-AF65-F5344CB8AC3E}">
        <p14:creationId xmlns:p14="http://schemas.microsoft.com/office/powerpoint/2010/main" val="121200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8962" y="4573151"/>
            <a:ext cx="2901727" cy="1586767"/>
          </a:xfrm>
          <a:prstGeom prst="rect">
            <a:avLst/>
          </a:prstGeom>
        </p:spPr>
      </p:pic>
      <p:sp>
        <p:nvSpPr>
          <p:cNvPr id="2" name="Title 1"/>
          <p:cNvSpPr>
            <a:spLocks noGrp="1"/>
          </p:cNvSpPr>
          <p:nvPr>
            <p:ph type="title"/>
          </p:nvPr>
        </p:nvSpPr>
        <p:spPr/>
        <p:txBody>
          <a:bodyPr/>
          <a:lstStyle/>
          <a:p>
            <a:r>
              <a:rPr lang="en-US" dirty="0"/>
              <a:t>RV-Match Approach</a:t>
            </a:r>
          </a:p>
        </p:txBody>
      </p:sp>
      <p:sp>
        <p:nvSpPr>
          <p:cNvPr id="3" name="Content Placeholder 2"/>
          <p:cNvSpPr>
            <a:spLocks noGrp="1"/>
          </p:cNvSpPr>
          <p:nvPr>
            <p:ph idx="1"/>
          </p:nvPr>
        </p:nvSpPr>
        <p:spPr>
          <a:xfrm>
            <a:off x="228600" y="1600201"/>
            <a:ext cx="8735888" cy="1239910"/>
          </a:xfrm>
        </p:spPr>
        <p:txBody>
          <a:bodyPr>
            <a:normAutofit/>
          </a:bodyPr>
          <a:lstStyle/>
          <a:p>
            <a:pPr marL="576072" indent="-457200">
              <a:buFont typeface="+mj-lt"/>
              <a:buAutoNum type="arabicPeriod"/>
            </a:pPr>
            <a:r>
              <a:rPr lang="en-US" sz="2400" dirty="0"/>
              <a:t>Execute program within precise mathematical model of ISO C11</a:t>
            </a:r>
          </a:p>
          <a:p>
            <a:pPr marL="576072" indent="-457200">
              <a:buFont typeface="+mj-lt"/>
              <a:buAutoNum type="arabicPeriod"/>
            </a:pPr>
            <a:r>
              <a:rPr lang="en-US" sz="2400" dirty="0"/>
              <a:t>Build abstract program state model during execution</a:t>
            </a:r>
          </a:p>
          <a:p>
            <a:pPr marL="576072" indent="-457200">
              <a:buFont typeface="+mj-lt"/>
              <a:buAutoNum type="arabicPeriod"/>
            </a:pPr>
            <a:r>
              <a:rPr lang="en-US" sz="2400" dirty="0"/>
              <a:t>Analyze each event, performing consistency checks on state</a:t>
            </a:r>
          </a:p>
        </p:txBody>
      </p:sp>
      <p:sp>
        <p:nvSpPr>
          <p:cNvPr id="59" name="Rounded Rectangle 58"/>
          <p:cNvSpPr/>
          <p:nvPr/>
        </p:nvSpPr>
        <p:spPr>
          <a:xfrm>
            <a:off x="228600" y="4511563"/>
            <a:ext cx="3037417" cy="168159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1176287" y="3983360"/>
            <a:ext cx="957313" cy="523220"/>
          </a:xfrm>
          <a:prstGeom prst="rect">
            <a:avLst/>
          </a:prstGeom>
          <a:noFill/>
        </p:spPr>
        <p:txBody>
          <a:bodyPr wrap="none" rtlCol="0">
            <a:spAutoFit/>
          </a:bodyPr>
          <a:lstStyle/>
          <a:p>
            <a:r>
              <a:rPr lang="en-US" sz="2800" dirty="0"/>
              <a:t>Code</a:t>
            </a:r>
          </a:p>
        </p:txBody>
      </p:sp>
      <p:grpSp>
        <p:nvGrpSpPr>
          <p:cNvPr id="5" name="Group 4"/>
          <p:cNvGrpSpPr/>
          <p:nvPr/>
        </p:nvGrpSpPr>
        <p:grpSpPr>
          <a:xfrm>
            <a:off x="2535702" y="2996952"/>
            <a:ext cx="2612362" cy="2168943"/>
            <a:chOff x="2535702" y="2996952"/>
            <a:chExt cx="2612362" cy="2168943"/>
          </a:xfrm>
        </p:grpSpPr>
        <p:grpSp>
          <p:nvGrpSpPr>
            <p:cNvPr id="86" name="Group 85"/>
            <p:cNvGrpSpPr/>
            <p:nvPr/>
          </p:nvGrpSpPr>
          <p:grpSpPr>
            <a:xfrm rot="17598207">
              <a:off x="2287790" y="3927384"/>
              <a:ext cx="1486423" cy="990600"/>
              <a:chOff x="2822196" y="1524000"/>
              <a:chExt cx="1486423" cy="990600"/>
            </a:xfrm>
          </p:grpSpPr>
          <p:sp>
            <p:nvSpPr>
              <p:cNvPr id="87" name="Right Arrow 86"/>
              <p:cNvSpPr/>
              <p:nvPr/>
            </p:nvSpPr>
            <p:spPr>
              <a:xfrm>
                <a:off x="2840110" y="1524000"/>
                <a:ext cx="1468509" cy="99060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2822196" y="1741239"/>
                <a:ext cx="1369286" cy="523220"/>
              </a:xfrm>
              <a:prstGeom prst="rect">
                <a:avLst/>
              </a:prstGeom>
              <a:noFill/>
            </p:spPr>
            <p:txBody>
              <a:bodyPr wrap="none" rtlCol="0">
                <a:spAutoFit/>
              </a:bodyPr>
              <a:lstStyle/>
              <a:p>
                <a:r>
                  <a:rPr lang="en-US" sz="2800" dirty="0"/>
                  <a:t>Execute</a:t>
                </a:r>
              </a:p>
            </p:txBody>
          </p:sp>
        </p:grpSp>
        <p:sp>
          <p:nvSpPr>
            <p:cNvPr id="89" name="Oval 88"/>
            <p:cNvSpPr/>
            <p:nvPr/>
          </p:nvSpPr>
          <p:spPr>
            <a:xfrm>
              <a:off x="30144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33192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36240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9288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42336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45384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4843265" y="3606552"/>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Arrow Connector 95"/>
            <p:cNvCxnSpPr>
              <a:stCxn id="89" idx="6"/>
              <a:endCxn id="90" idx="2"/>
            </p:cNvCxnSpPr>
            <p:nvPr/>
          </p:nvCxnSpPr>
          <p:spPr>
            <a:xfrm>
              <a:off x="3090664"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90" idx="6"/>
              <a:endCxn id="91" idx="2"/>
            </p:cNvCxnSpPr>
            <p:nvPr/>
          </p:nvCxnSpPr>
          <p:spPr>
            <a:xfrm>
              <a:off x="3395464"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2785864"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3700263"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4005063" y="3647827"/>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4309863"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4614663"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4919463" y="3644652"/>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2938264" y="2996952"/>
              <a:ext cx="1894237" cy="523220"/>
            </a:xfrm>
            <a:prstGeom prst="rect">
              <a:avLst/>
            </a:prstGeom>
            <a:noFill/>
          </p:spPr>
          <p:txBody>
            <a:bodyPr wrap="none" rtlCol="0">
              <a:spAutoFit/>
            </a:bodyPr>
            <a:lstStyle/>
            <a:p>
              <a:r>
                <a:rPr lang="en-US" sz="2800" dirty="0"/>
                <a:t>Event Trace</a:t>
              </a:r>
            </a:p>
          </p:txBody>
        </p:sp>
      </p:grpSp>
      <p:grpSp>
        <p:nvGrpSpPr>
          <p:cNvPr id="9" name="Group 8"/>
          <p:cNvGrpSpPr/>
          <p:nvPr/>
        </p:nvGrpSpPr>
        <p:grpSpPr>
          <a:xfrm>
            <a:off x="3365031" y="3812552"/>
            <a:ext cx="5028543" cy="2911946"/>
            <a:chOff x="3365031" y="3812552"/>
            <a:chExt cx="5028543" cy="2911946"/>
          </a:xfrm>
        </p:grpSpPr>
        <p:pic>
          <p:nvPicPr>
            <p:cNvPr id="8" name="Picture 7"/>
            <p:cNvPicPr>
              <a:picLocks noChangeAspect="1"/>
            </p:cNvPicPr>
            <p:nvPr/>
          </p:nvPicPr>
          <p:blipFill>
            <a:blip r:embed="rId3"/>
            <a:stretch>
              <a:fillRect/>
            </a:stretch>
          </p:blipFill>
          <p:spPr>
            <a:xfrm>
              <a:off x="3365031" y="5233683"/>
              <a:ext cx="5028543" cy="1490815"/>
            </a:xfrm>
            <a:prstGeom prst="rect">
              <a:avLst/>
            </a:prstGeom>
          </p:spPr>
        </p:pic>
        <p:grpSp>
          <p:nvGrpSpPr>
            <p:cNvPr id="6" name="Group 5"/>
            <p:cNvGrpSpPr/>
            <p:nvPr/>
          </p:nvGrpSpPr>
          <p:grpSpPr>
            <a:xfrm>
              <a:off x="3635896" y="3812552"/>
              <a:ext cx="4416186" cy="2680507"/>
              <a:chOff x="3635896" y="3812552"/>
              <a:chExt cx="4416186" cy="2680507"/>
            </a:xfrm>
          </p:grpSpPr>
          <p:sp>
            <p:nvSpPr>
              <p:cNvPr id="74" name="TextBox 73"/>
              <p:cNvSpPr txBox="1"/>
              <p:nvPr/>
            </p:nvSpPr>
            <p:spPr>
              <a:xfrm>
                <a:off x="3635896" y="4705980"/>
                <a:ext cx="3332194" cy="523220"/>
              </a:xfrm>
              <a:prstGeom prst="rect">
                <a:avLst/>
              </a:prstGeom>
              <a:noFill/>
            </p:spPr>
            <p:txBody>
              <a:bodyPr wrap="none" rtlCol="0">
                <a:spAutoFit/>
              </a:bodyPr>
              <a:lstStyle/>
              <a:p>
                <a:r>
                  <a:rPr lang="en-US" sz="2800" dirty="0"/>
                  <a:t>Abstract State Model</a:t>
                </a:r>
              </a:p>
            </p:txBody>
          </p:sp>
          <p:grpSp>
            <p:nvGrpSpPr>
              <p:cNvPr id="83" name="Group 82"/>
              <p:cNvGrpSpPr/>
              <p:nvPr/>
            </p:nvGrpSpPr>
            <p:grpSpPr>
              <a:xfrm rot="3596148">
                <a:off x="4481881" y="3823642"/>
                <a:ext cx="1012779" cy="990600"/>
                <a:chOff x="3486150" y="2778701"/>
                <a:chExt cx="1106335" cy="990600"/>
              </a:xfrm>
            </p:grpSpPr>
            <p:sp>
              <p:nvSpPr>
                <p:cNvPr id="84" name="Right Arrow 83"/>
                <p:cNvSpPr/>
                <p:nvPr/>
              </p:nvSpPr>
              <p:spPr>
                <a:xfrm>
                  <a:off x="3486150" y="2778701"/>
                  <a:ext cx="1106335"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a:off x="3488946" y="2995940"/>
                  <a:ext cx="942887" cy="523220"/>
                </a:xfrm>
                <a:prstGeom prst="rect">
                  <a:avLst/>
                </a:prstGeom>
                <a:noFill/>
              </p:spPr>
              <p:txBody>
                <a:bodyPr wrap="none" rtlCol="0">
                  <a:spAutoFit/>
                </a:bodyPr>
                <a:lstStyle/>
                <a:p>
                  <a:r>
                    <a:rPr lang="en-US" sz="2800" dirty="0"/>
                    <a:t>Build</a:t>
                  </a:r>
                </a:p>
              </p:txBody>
            </p:sp>
          </p:grpSp>
          <p:sp>
            <p:nvSpPr>
              <p:cNvPr id="108" name="Rounded Rectangular Callout 107"/>
              <p:cNvSpPr/>
              <p:nvPr/>
            </p:nvSpPr>
            <p:spPr>
              <a:xfrm>
                <a:off x="4549635" y="5721564"/>
                <a:ext cx="887794" cy="338523"/>
              </a:xfrm>
              <a:prstGeom prst="wedgeRoundRectCallout">
                <a:avLst>
                  <a:gd name="adj1" fmla="val 69219"/>
                  <a:gd name="adj2" fmla="val -157877"/>
                  <a:gd name="adj3" fmla="val 16667"/>
                </a:avLst>
              </a:prstGeom>
              <a:solidFill>
                <a:srgbClr val="00B0F0">
                  <a:alpha val="45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Heap</a:t>
                </a:r>
              </a:p>
            </p:txBody>
          </p:sp>
          <p:sp>
            <p:nvSpPr>
              <p:cNvPr id="109" name="Rounded Rectangular Callout 108"/>
              <p:cNvSpPr/>
              <p:nvPr/>
            </p:nvSpPr>
            <p:spPr>
              <a:xfrm>
                <a:off x="6516216" y="5688477"/>
                <a:ext cx="1535866" cy="804582"/>
              </a:xfrm>
              <a:prstGeom prst="wedgeRoundRectCallout">
                <a:avLst>
                  <a:gd name="adj1" fmla="val 7992"/>
                  <a:gd name="adj2" fmla="val -66234"/>
                  <a:gd name="adj3" fmla="val 16667"/>
                </a:avLst>
              </a:prstGeom>
              <a:solidFill>
                <a:srgbClr val="00B0F0">
                  <a:alpha val="45000"/>
                </a:srgb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About 120 semantic state components</a:t>
                </a:r>
              </a:p>
            </p:txBody>
          </p:sp>
        </p:grpSp>
      </p:grpSp>
      <p:grpSp>
        <p:nvGrpSpPr>
          <p:cNvPr id="7" name="Group 6"/>
          <p:cNvGrpSpPr/>
          <p:nvPr/>
        </p:nvGrpSpPr>
        <p:grpSpPr>
          <a:xfrm>
            <a:off x="6372200" y="2908101"/>
            <a:ext cx="2677336" cy="2887574"/>
            <a:chOff x="6372200" y="2908101"/>
            <a:chExt cx="2677336" cy="2887574"/>
          </a:xfrm>
        </p:grpSpPr>
        <p:sp>
          <p:nvSpPr>
            <p:cNvPr id="110" name="TextBox 109"/>
            <p:cNvSpPr txBox="1"/>
            <p:nvPr/>
          </p:nvSpPr>
          <p:spPr>
            <a:xfrm>
              <a:off x="6372200" y="2908101"/>
              <a:ext cx="2677336" cy="1384995"/>
            </a:xfrm>
            <a:prstGeom prst="rect">
              <a:avLst/>
            </a:prstGeom>
            <a:noFill/>
          </p:spPr>
          <p:txBody>
            <a:bodyPr wrap="none" rtlCol="0">
              <a:spAutoFit/>
            </a:bodyPr>
            <a:lstStyle/>
            <a:p>
              <a:r>
                <a:rPr lang="en-US" sz="2800" dirty="0"/>
                <a:t>Are all ISO C11</a:t>
              </a:r>
            </a:p>
            <a:p>
              <a:r>
                <a:rPr lang="en-US" sz="2800" dirty="0"/>
                <a:t>rules matched?</a:t>
              </a:r>
              <a:r>
                <a:rPr lang="en-US" sz="2800" dirty="0">
                  <a:sym typeface="Symbol" panose="05050102010706020507" pitchFamily="18" charset="2"/>
                </a:rPr>
                <a:t> </a:t>
              </a:r>
            </a:p>
            <a:p>
              <a:r>
                <a:rPr lang="en-US" sz="2800" dirty="0">
                  <a:sym typeface="Symbol" panose="05050102010706020507" pitchFamily="18" charset="2"/>
                </a:rPr>
                <a:t>If “no” then </a:t>
              </a:r>
              <a:r>
                <a:rPr lang="en-US" sz="2800" dirty="0">
                  <a:solidFill>
                    <a:srgbClr val="FF0000"/>
                  </a:solidFill>
                  <a:sym typeface="Symbol" panose="05050102010706020507" pitchFamily="18" charset="2"/>
                </a:rPr>
                <a:t>error</a:t>
              </a:r>
              <a:endParaRPr lang="en-US" sz="2800" dirty="0">
                <a:solidFill>
                  <a:srgbClr val="FF0000"/>
                </a:solidFill>
              </a:endParaRPr>
            </a:p>
          </p:txBody>
        </p:sp>
        <p:grpSp>
          <p:nvGrpSpPr>
            <p:cNvPr id="69" name="Group 68"/>
            <p:cNvGrpSpPr/>
            <p:nvPr/>
          </p:nvGrpSpPr>
          <p:grpSpPr>
            <a:xfrm>
              <a:off x="7772400" y="4293096"/>
              <a:ext cx="990600" cy="1502579"/>
              <a:chOff x="7263075" y="2971800"/>
              <a:chExt cx="990600" cy="1502579"/>
            </a:xfrm>
          </p:grpSpPr>
          <p:sp>
            <p:nvSpPr>
              <p:cNvPr id="70" name="Right Arrow 69"/>
              <p:cNvSpPr/>
              <p:nvPr/>
            </p:nvSpPr>
            <p:spPr>
              <a:xfrm rot="16200000">
                <a:off x="7024120" y="3210755"/>
                <a:ext cx="1468509" cy="990600"/>
              </a:xfrm>
              <a:prstGeom prst="rightArrow">
                <a:avLst/>
              </a:prstGeom>
              <a:solidFill>
                <a:srgbClr val="FF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rot="16200000">
                <a:off x="7039500" y="3527325"/>
                <a:ext cx="1370888" cy="523220"/>
              </a:xfrm>
              <a:prstGeom prst="rect">
                <a:avLst/>
              </a:prstGeom>
              <a:noFill/>
            </p:spPr>
            <p:txBody>
              <a:bodyPr wrap="none" rtlCol="0">
                <a:spAutoFit/>
              </a:bodyPr>
              <a:lstStyle/>
              <a:p>
                <a:r>
                  <a:rPr lang="en-US" sz="2800" dirty="0"/>
                  <a:t>Analyze</a:t>
                </a:r>
              </a:p>
            </p:txBody>
          </p:sp>
        </p:grpSp>
      </p:grpSp>
    </p:spTree>
    <p:extLst>
      <p:ext uri="{BB962C8B-B14F-4D97-AF65-F5344CB8AC3E}">
        <p14:creationId xmlns:p14="http://schemas.microsoft.com/office/powerpoint/2010/main" val="226133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a:t>RV-Match: Bigger Picture</a:t>
            </a:r>
          </a:p>
        </p:txBody>
      </p:sp>
      <p:grpSp>
        <p:nvGrpSpPr>
          <p:cNvPr id="31" name="Group 30"/>
          <p:cNvGrpSpPr/>
          <p:nvPr/>
        </p:nvGrpSpPr>
        <p:grpSpPr>
          <a:xfrm>
            <a:off x="5096558" y="1772166"/>
            <a:ext cx="3108297" cy="1488451"/>
            <a:chOff x="5096557" y="1342409"/>
            <a:chExt cx="3585077" cy="1918208"/>
          </a:xfrm>
        </p:grpSpPr>
        <p:sp>
          <p:nvSpPr>
            <p:cNvPr id="13" name="Rounded Rectangle 12"/>
            <p:cNvSpPr/>
            <p:nvPr/>
          </p:nvSpPr>
          <p:spPr>
            <a:xfrm>
              <a:off x="6776633" y="1342409"/>
              <a:ext cx="1905001" cy="1447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Deductive program verifier</a:t>
              </a:r>
              <a:endParaRPr lang="en-US" sz="2800" dirty="0">
                <a:solidFill>
                  <a:schemeClr val="tx1"/>
                </a:solidFill>
              </a:endParaRPr>
            </a:p>
          </p:txBody>
        </p:sp>
        <p:sp>
          <p:nvSpPr>
            <p:cNvPr id="18" name="Right Arrow 17"/>
            <p:cNvSpPr/>
            <p:nvPr/>
          </p:nvSpPr>
          <p:spPr>
            <a:xfrm rot="19007345">
              <a:off x="5096557" y="2775985"/>
              <a:ext cx="1845785"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5" name="Group 24"/>
          <p:cNvGrpSpPr/>
          <p:nvPr/>
        </p:nvGrpSpPr>
        <p:grpSpPr>
          <a:xfrm>
            <a:off x="1418188" y="1828800"/>
            <a:ext cx="1989491" cy="1928688"/>
            <a:chOff x="2133600" y="1524000"/>
            <a:chExt cx="1952573" cy="2082223"/>
          </a:xfrm>
        </p:grpSpPr>
        <p:sp>
          <p:nvSpPr>
            <p:cNvPr id="6" name="Rounded Rectangle 5"/>
            <p:cNvSpPr/>
            <p:nvPr/>
          </p:nvSpPr>
          <p:spPr>
            <a:xfrm>
              <a:off x="2133600" y="1524000"/>
              <a:ext cx="1219200" cy="914400"/>
            </a:xfrm>
            <a:prstGeom prst="roundRect">
              <a:avLst/>
            </a:prstGeom>
            <a:solidFill>
              <a:srgbClr val="00B0F0">
                <a:alpha val="48000"/>
              </a:srgbClr>
            </a:solidFill>
            <a:ln w="25400" cmpd="sng">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Parser</a:t>
              </a:r>
              <a:endParaRPr lang="en-US" sz="2800" dirty="0">
                <a:solidFill>
                  <a:schemeClr val="tx1"/>
                </a:solidFill>
              </a:endParaRPr>
            </a:p>
          </p:txBody>
        </p:sp>
        <p:sp>
          <p:nvSpPr>
            <p:cNvPr id="19" name="Right Arrow 18"/>
            <p:cNvSpPr/>
            <p:nvPr/>
          </p:nvSpPr>
          <p:spPr>
            <a:xfrm rot="13556540">
              <a:off x="3156746" y="2676796"/>
              <a:ext cx="1374222"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6" name="Group 25"/>
          <p:cNvGrpSpPr/>
          <p:nvPr/>
        </p:nvGrpSpPr>
        <p:grpSpPr>
          <a:xfrm>
            <a:off x="152400" y="3048000"/>
            <a:ext cx="3241764" cy="1066800"/>
            <a:chOff x="152400" y="3048000"/>
            <a:chExt cx="3241764" cy="1066800"/>
          </a:xfrm>
        </p:grpSpPr>
        <p:sp>
          <p:nvSpPr>
            <p:cNvPr id="7" name="Rounded Rectangle 6"/>
            <p:cNvSpPr/>
            <p:nvPr/>
          </p:nvSpPr>
          <p:spPr>
            <a:xfrm>
              <a:off x="152400" y="3048000"/>
              <a:ext cx="1875388" cy="1066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Interpreter</a:t>
              </a:r>
              <a:endParaRPr lang="en-US" sz="2800" dirty="0">
                <a:solidFill>
                  <a:schemeClr val="tx1"/>
                </a:solidFill>
              </a:endParaRPr>
            </a:p>
          </p:txBody>
        </p:sp>
        <p:sp>
          <p:nvSpPr>
            <p:cNvPr id="20" name="Right Arrow 19"/>
            <p:cNvSpPr/>
            <p:nvPr/>
          </p:nvSpPr>
          <p:spPr>
            <a:xfrm rot="11009716">
              <a:off x="2041303" y="3393589"/>
              <a:ext cx="1352861"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7" name="Group 26"/>
          <p:cNvGrpSpPr/>
          <p:nvPr/>
        </p:nvGrpSpPr>
        <p:grpSpPr>
          <a:xfrm>
            <a:off x="381000" y="4503962"/>
            <a:ext cx="2939131" cy="1363438"/>
            <a:chOff x="381000" y="4503962"/>
            <a:chExt cx="2939131" cy="1363438"/>
          </a:xfrm>
        </p:grpSpPr>
        <p:sp>
          <p:nvSpPr>
            <p:cNvPr id="8" name="Rounded Rectangle 7"/>
            <p:cNvSpPr/>
            <p:nvPr/>
          </p:nvSpPr>
          <p:spPr>
            <a:xfrm>
              <a:off x="381000" y="4800600"/>
              <a:ext cx="1600200" cy="1066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Compiler</a:t>
              </a:r>
              <a:endParaRPr lang="en-US" sz="2800" dirty="0">
                <a:solidFill>
                  <a:schemeClr val="tx1"/>
                </a:solidFill>
              </a:endParaRPr>
            </a:p>
          </p:txBody>
        </p:sp>
        <p:sp>
          <p:nvSpPr>
            <p:cNvPr id="21" name="Right Arrow 20"/>
            <p:cNvSpPr/>
            <p:nvPr/>
          </p:nvSpPr>
          <p:spPr>
            <a:xfrm rot="9498770">
              <a:off x="1945909" y="4503962"/>
              <a:ext cx="1374222"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8" name="Group 27"/>
          <p:cNvGrpSpPr/>
          <p:nvPr/>
        </p:nvGrpSpPr>
        <p:grpSpPr>
          <a:xfrm>
            <a:off x="3200400" y="4264578"/>
            <a:ext cx="1828800" cy="2441022"/>
            <a:chOff x="3200400" y="4264578"/>
            <a:chExt cx="1828800" cy="2441022"/>
          </a:xfrm>
        </p:grpSpPr>
        <p:sp>
          <p:nvSpPr>
            <p:cNvPr id="10" name="Rounded Rectangle 9"/>
            <p:cNvSpPr/>
            <p:nvPr/>
          </p:nvSpPr>
          <p:spPr>
            <a:xfrm>
              <a:off x="3200400" y="5638800"/>
              <a:ext cx="1828800" cy="1066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(semantic) Debugger</a:t>
              </a:r>
              <a:endParaRPr lang="en-US" sz="2800" dirty="0">
                <a:solidFill>
                  <a:schemeClr val="tx1"/>
                </a:solidFill>
              </a:endParaRPr>
            </a:p>
          </p:txBody>
        </p:sp>
        <p:sp>
          <p:nvSpPr>
            <p:cNvPr id="22" name="Right Arrow 21"/>
            <p:cNvSpPr/>
            <p:nvPr/>
          </p:nvSpPr>
          <p:spPr>
            <a:xfrm rot="5400000">
              <a:off x="3490173" y="4709373"/>
              <a:ext cx="1374222"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9" name="Group 28"/>
          <p:cNvGrpSpPr/>
          <p:nvPr/>
        </p:nvGrpSpPr>
        <p:grpSpPr>
          <a:xfrm>
            <a:off x="6079864" y="4070708"/>
            <a:ext cx="1997336" cy="2406292"/>
            <a:chOff x="6079864" y="4070708"/>
            <a:chExt cx="1997336" cy="2406292"/>
          </a:xfrm>
        </p:grpSpPr>
        <p:sp>
          <p:nvSpPr>
            <p:cNvPr id="12" name="Rounded Rectangle 11"/>
            <p:cNvSpPr/>
            <p:nvPr/>
          </p:nvSpPr>
          <p:spPr>
            <a:xfrm>
              <a:off x="6324600" y="5410200"/>
              <a:ext cx="1752600" cy="1066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Symbolic execution</a:t>
              </a:r>
              <a:endParaRPr lang="en-US" sz="2800" dirty="0">
                <a:solidFill>
                  <a:schemeClr val="tx1"/>
                </a:solidFill>
              </a:endParaRPr>
            </a:p>
          </p:txBody>
        </p:sp>
        <p:sp>
          <p:nvSpPr>
            <p:cNvPr id="23" name="Right Arrow 22"/>
            <p:cNvSpPr/>
            <p:nvPr/>
          </p:nvSpPr>
          <p:spPr>
            <a:xfrm rot="4248154">
              <a:off x="5635069" y="4515503"/>
              <a:ext cx="1374222"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30" name="Group 29"/>
          <p:cNvGrpSpPr/>
          <p:nvPr/>
        </p:nvGrpSpPr>
        <p:grpSpPr>
          <a:xfrm>
            <a:off x="6172200" y="3505200"/>
            <a:ext cx="2819400" cy="1066800"/>
            <a:chOff x="6172200" y="3505200"/>
            <a:chExt cx="2819400" cy="1066800"/>
          </a:xfrm>
        </p:grpSpPr>
        <p:sp>
          <p:nvSpPr>
            <p:cNvPr id="9" name="Rounded Rectangle 8"/>
            <p:cNvSpPr/>
            <p:nvPr/>
          </p:nvSpPr>
          <p:spPr>
            <a:xfrm>
              <a:off x="7543800" y="3505200"/>
              <a:ext cx="1447800" cy="1066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Model checker</a:t>
              </a:r>
              <a:endParaRPr lang="en-US" sz="2800" dirty="0">
                <a:solidFill>
                  <a:schemeClr val="tx1"/>
                </a:solidFill>
              </a:endParaRPr>
            </a:p>
          </p:txBody>
        </p:sp>
        <p:sp>
          <p:nvSpPr>
            <p:cNvPr id="24" name="Right Arrow 23"/>
            <p:cNvSpPr/>
            <p:nvPr/>
          </p:nvSpPr>
          <p:spPr>
            <a:xfrm>
              <a:off x="6172200" y="3782568"/>
              <a:ext cx="1374222" cy="48463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5" name="Folded Corner 4"/>
          <p:cNvSpPr/>
          <p:nvPr/>
        </p:nvSpPr>
        <p:spPr>
          <a:xfrm>
            <a:off x="2743200" y="3427181"/>
            <a:ext cx="4191000" cy="1373419"/>
          </a:xfrm>
          <a:prstGeom prst="foldedCorne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228600" rtlCol="0" anchor="ctr"/>
          <a:lstStyle/>
          <a:p>
            <a:pPr algn="ctr"/>
            <a:r>
              <a:rPr lang="en-US" sz="2400" dirty="0">
                <a:solidFill>
                  <a:schemeClr val="tx1"/>
                </a:solidFill>
              </a:rPr>
              <a:t>Formal Language Definition </a:t>
            </a:r>
          </a:p>
          <a:p>
            <a:pPr algn="ctr"/>
            <a:r>
              <a:rPr lang="en-US" sz="2400" dirty="0">
                <a:solidFill>
                  <a:schemeClr val="tx1"/>
                </a:solidFill>
              </a:rPr>
              <a:t>(Syntax and Semantics)</a:t>
            </a:r>
          </a:p>
          <a:p>
            <a:pPr algn="ctr"/>
            <a:r>
              <a:rPr lang="en-US" sz="2400" dirty="0">
                <a:solidFill>
                  <a:schemeClr val="tx1"/>
                </a:solidFill>
              </a:rPr>
              <a:t>C, C++, Java, JavaScript, etc.</a:t>
            </a:r>
          </a:p>
        </p:txBody>
      </p:sp>
      <p:grpSp>
        <p:nvGrpSpPr>
          <p:cNvPr id="32" name="Group 31"/>
          <p:cNvGrpSpPr/>
          <p:nvPr/>
        </p:nvGrpSpPr>
        <p:grpSpPr>
          <a:xfrm>
            <a:off x="3657600" y="1499177"/>
            <a:ext cx="1905000" cy="2000373"/>
            <a:chOff x="6629400" y="990600"/>
            <a:chExt cx="1905000" cy="2569167"/>
          </a:xfrm>
        </p:grpSpPr>
        <p:sp>
          <p:nvSpPr>
            <p:cNvPr id="33" name="Rounded Rectangle 32"/>
            <p:cNvSpPr/>
            <p:nvPr/>
          </p:nvSpPr>
          <p:spPr>
            <a:xfrm>
              <a:off x="6629400" y="990600"/>
              <a:ext cx="1905000" cy="1447800"/>
            </a:xfrm>
            <a:prstGeom prst="roundRect">
              <a:avLst/>
            </a:prstGeom>
            <a:solidFill>
              <a:srgbClr val="00B0F0">
                <a:alpha val="48000"/>
              </a:srgbClr>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Test-case generation</a:t>
              </a:r>
              <a:endParaRPr lang="en-US" sz="2800" dirty="0">
                <a:solidFill>
                  <a:schemeClr val="tx1"/>
                </a:solidFill>
              </a:endParaRPr>
            </a:p>
          </p:txBody>
        </p:sp>
        <p:sp>
          <p:nvSpPr>
            <p:cNvPr id="34" name="Right Arrow 33"/>
            <p:cNvSpPr/>
            <p:nvPr/>
          </p:nvSpPr>
          <p:spPr>
            <a:xfrm rot="16496170">
              <a:off x="6990928" y="2758164"/>
              <a:ext cx="1118574" cy="484632"/>
            </a:xfrm>
            <a:prstGeom prst="rightArrow">
              <a:avLst>
                <a:gd name="adj1" fmla="val 50000"/>
                <a:gd name="adj2" fmla="val 5223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grpSp>
        <p:nvGrpSpPr>
          <p:cNvPr id="3" name="Group 2"/>
          <p:cNvGrpSpPr/>
          <p:nvPr/>
        </p:nvGrpSpPr>
        <p:grpSpPr>
          <a:xfrm>
            <a:off x="69770" y="1772165"/>
            <a:ext cx="2677910" cy="2397609"/>
            <a:chOff x="69770" y="1772165"/>
            <a:chExt cx="2677910" cy="2397609"/>
          </a:xfrm>
        </p:grpSpPr>
        <p:sp>
          <p:nvSpPr>
            <p:cNvPr id="35" name="Rectangle 34"/>
            <p:cNvSpPr/>
            <p:nvPr/>
          </p:nvSpPr>
          <p:spPr>
            <a:xfrm>
              <a:off x="69770" y="2991678"/>
              <a:ext cx="2024074" cy="1178096"/>
            </a:xfrm>
            <a:prstGeom prst="rect">
              <a:avLst/>
            </a:prstGeom>
            <a:noFill/>
            <a:ln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295400" y="1772165"/>
              <a:ext cx="1452280" cy="974755"/>
            </a:xfrm>
            <a:prstGeom prst="rect">
              <a:avLst/>
            </a:prstGeom>
            <a:noFill/>
            <a:ln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7375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70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childTnLst>
                          </p:cTn>
                        </p:par>
                        <p:par>
                          <p:cTn id="8" fill="hold">
                            <p:stCondLst>
                              <p:cond delay="80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childTnLst>
                                </p:cTn>
                              </p:par>
                            </p:childTnLst>
                          </p:cTn>
                        </p:par>
                        <p:par>
                          <p:cTn id="12" fill="hold">
                            <p:stCondLst>
                              <p:cond delay="9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childTnLst>
                                </p:cTn>
                              </p:par>
                            </p:childTnLst>
                          </p:cTn>
                        </p:par>
                        <p:par>
                          <p:cTn id="16" fill="hold">
                            <p:stCondLst>
                              <p:cond delay="10000"/>
                            </p:stCondLst>
                            <p:childTnLst>
                              <p:par>
                                <p:cTn id="17" presetID="10"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childTnLst>
                                </p:cTn>
                              </p:par>
                            </p:childTnLst>
                          </p:cTn>
                        </p:par>
                        <p:par>
                          <p:cTn id="20" fill="hold">
                            <p:stCondLst>
                              <p:cond delay="11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childTnLst>
                                </p:cTn>
                              </p:par>
                            </p:childTnLst>
                          </p:cTn>
                        </p:par>
                        <p:par>
                          <p:cTn id="24" fill="hold">
                            <p:stCondLst>
                              <p:cond delay="120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childTnLst>
                                </p:cTn>
                              </p:par>
                            </p:childTnLst>
                          </p:cTn>
                        </p:par>
                        <p:par>
                          <p:cTn id="28" fill="hold">
                            <p:stCondLst>
                              <p:cond delay="1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1000"/>
                                        <p:tgtEl>
                                          <p:spTgt spid="32"/>
                                        </p:tgtEl>
                                      </p:cBhvr>
                                    </p:animEffect>
                                  </p:childTnLst>
                                </p:cTn>
                              </p:par>
                            </p:childTnLst>
                          </p:cTn>
                        </p:par>
                        <p:par>
                          <p:cTn id="36" fill="hold">
                            <p:stCondLst>
                              <p:cond delay="15000"/>
                            </p:stCondLst>
                            <p:childTnLst>
                              <p:par>
                                <p:cTn id="37" presetID="10"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Formal Language Definitions</a:t>
            </a:r>
          </a:p>
        </p:txBody>
      </p:sp>
      <p:sp>
        <p:nvSpPr>
          <p:cNvPr id="3" name="Content Placeholder 2"/>
          <p:cNvSpPr>
            <a:spLocks noGrp="1"/>
          </p:cNvSpPr>
          <p:nvPr>
            <p:ph idx="1"/>
          </p:nvPr>
        </p:nvSpPr>
        <p:spPr/>
        <p:txBody>
          <a:bodyPr/>
          <a:lstStyle/>
          <a:p>
            <a:r>
              <a:rPr lang="en-US" dirty="0"/>
              <a:t>To define programming languages formally, we use the academic K tool and notation</a:t>
            </a:r>
          </a:p>
          <a:p>
            <a:pPr lvl="1"/>
            <a:r>
              <a:rPr lang="en-US" dirty="0">
                <a:hlinkClick r:id="rId2"/>
              </a:rPr>
              <a:t>http://kframework.org</a:t>
            </a:r>
            <a:endParaRPr lang="en-US" dirty="0"/>
          </a:p>
          <a:p>
            <a:pPr lvl="1"/>
            <a:r>
              <a:rPr lang="en-US" dirty="0"/>
              <a:t>Developed in the Formal Systems Laboratory (my research group) at the University </a:t>
            </a:r>
            <a:r>
              <a:rPr lang="en-US"/>
              <a:t>of Illinois</a:t>
            </a:r>
            <a:endParaRPr lang="en-US" dirty="0"/>
          </a:p>
          <a:p>
            <a:pPr lvl="1"/>
            <a:r>
              <a:rPr lang="en-US" dirty="0"/>
              <a:t>Open source</a:t>
            </a:r>
          </a:p>
        </p:txBody>
      </p:sp>
    </p:spTree>
    <p:extLst>
      <p:ext uri="{BB962C8B-B14F-4D97-AF65-F5344CB8AC3E}">
        <p14:creationId xmlns:p14="http://schemas.microsoft.com/office/powerpoint/2010/main" val="777404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a:t>Complete K Definition of </a:t>
            </a:r>
            <a:r>
              <a:rPr lang="en-US" dirty="0" err="1"/>
              <a:t>KernelC</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dirty="0"/>
          </a:p>
        </p:txBody>
      </p:sp>
      <p:pic>
        <p:nvPicPr>
          <p:cNvPr id="9" name="Picture 8"/>
          <p:cNvPicPr>
            <a:picLocks noChangeAspect="1"/>
          </p:cNvPicPr>
          <p:nvPr/>
        </p:nvPicPr>
        <p:blipFill>
          <a:blip r:embed="rId3"/>
          <a:stretch>
            <a:fillRect/>
          </a:stretch>
        </p:blipFill>
        <p:spPr>
          <a:xfrm>
            <a:off x="664008" y="1562204"/>
            <a:ext cx="7688010" cy="5280805"/>
          </a:xfrm>
          <a:prstGeom prst="rect">
            <a:avLst/>
          </a:prstGeom>
        </p:spPr>
      </p:pic>
    </p:spTree>
    <p:extLst>
      <p:ext uri="{BB962C8B-B14F-4D97-AF65-F5344CB8AC3E}">
        <p14:creationId xmlns:p14="http://schemas.microsoft.com/office/powerpoint/2010/main" val="1485029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 Scales</a:t>
            </a:r>
          </a:p>
        </p:txBody>
      </p:sp>
      <p:sp>
        <p:nvSpPr>
          <p:cNvPr id="3" name="Content Placeholder 2"/>
          <p:cNvSpPr>
            <a:spLocks noGrp="1"/>
          </p:cNvSpPr>
          <p:nvPr>
            <p:ph idx="1"/>
          </p:nvPr>
        </p:nvSpPr>
        <p:spPr>
          <a:xfrm>
            <a:off x="304800" y="1600200"/>
            <a:ext cx="8763000" cy="5257800"/>
          </a:xfrm>
        </p:spPr>
        <p:txBody>
          <a:bodyPr>
            <a:normAutofit/>
          </a:bodyPr>
          <a:lstStyle/>
          <a:p>
            <a:pPr>
              <a:buNone/>
            </a:pPr>
            <a:r>
              <a:rPr lang="en-US" dirty="0"/>
              <a:t>Several large languages were recently defined in K:</a:t>
            </a:r>
          </a:p>
          <a:p>
            <a:r>
              <a:rPr lang="en-US" dirty="0"/>
              <a:t>Java 1.4: by </a:t>
            </a:r>
            <a:r>
              <a:rPr lang="en-US" dirty="0" err="1"/>
              <a:t>Bogdanas</a:t>
            </a:r>
            <a:r>
              <a:rPr lang="en-US" dirty="0"/>
              <a:t> </a:t>
            </a:r>
            <a:r>
              <a:rPr lang="en-US" dirty="0" err="1"/>
              <a:t>etal</a:t>
            </a:r>
            <a:r>
              <a:rPr lang="en-US" dirty="0"/>
              <a:t> </a:t>
            </a:r>
            <a:r>
              <a:rPr lang="en-US" dirty="0">
                <a:solidFill>
                  <a:schemeClr val="bg1">
                    <a:lumMod val="65000"/>
                  </a:schemeClr>
                </a:solidFill>
              </a:rPr>
              <a:t>[POPL’15]</a:t>
            </a:r>
          </a:p>
          <a:p>
            <a:pPr lvl="1"/>
            <a:r>
              <a:rPr lang="en-US" dirty="0"/>
              <a:t>800+ program test suite that covers the semantics</a:t>
            </a:r>
          </a:p>
          <a:p>
            <a:r>
              <a:rPr lang="en-US" dirty="0"/>
              <a:t>JavaScript ES5: by Park </a:t>
            </a:r>
            <a:r>
              <a:rPr lang="en-US" dirty="0" err="1"/>
              <a:t>etal</a:t>
            </a:r>
            <a:r>
              <a:rPr lang="en-US" dirty="0"/>
              <a:t> </a:t>
            </a:r>
            <a:r>
              <a:rPr lang="en-US" dirty="0">
                <a:solidFill>
                  <a:schemeClr val="bg1">
                    <a:lumMod val="65000"/>
                  </a:schemeClr>
                </a:solidFill>
              </a:rPr>
              <a:t>[PLDI’15]</a:t>
            </a:r>
          </a:p>
          <a:p>
            <a:pPr lvl="1"/>
            <a:r>
              <a:rPr lang="en-US" dirty="0"/>
              <a:t>Passes existing conformance test suite (2872 </a:t>
            </a:r>
            <a:r>
              <a:rPr lang="en-US" dirty="0" err="1"/>
              <a:t>pgms</a:t>
            </a:r>
            <a:r>
              <a:rPr lang="en-US" dirty="0"/>
              <a:t>)</a:t>
            </a:r>
          </a:p>
          <a:p>
            <a:pPr lvl="1"/>
            <a:r>
              <a:rPr lang="en-US" dirty="0"/>
              <a:t>Found (confirmed) bugs in Chrome, IE, Firefox, Safari</a:t>
            </a:r>
          </a:p>
          <a:p>
            <a:r>
              <a:rPr lang="en-US" dirty="0"/>
              <a:t>C11: Ellison </a:t>
            </a:r>
            <a:r>
              <a:rPr lang="en-US" dirty="0" err="1"/>
              <a:t>etal</a:t>
            </a:r>
            <a:r>
              <a:rPr lang="en-US" dirty="0"/>
              <a:t> </a:t>
            </a:r>
            <a:r>
              <a:rPr lang="en-US" dirty="0">
                <a:solidFill>
                  <a:schemeClr val="bg1">
                    <a:lumMod val="65000"/>
                  </a:schemeClr>
                </a:solidFill>
              </a:rPr>
              <a:t>[POPL’12, PLDI’15]</a:t>
            </a:r>
          </a:p>
          <a:p>
            <a:pPr lvl="1"/>
            <a:r>
              <a:rPr lang="en-US" dirty="0"/>
              <a:t>It defines the ISO C11 standard</a:t>
            </a:r>
          </a:p>
          <a:p>
            <a:pPr lvl="1"/>
            <a:r>
              <a:rPr lang="en-US" dirty="0"/>
              <a:t>Including all </a:t>
            </a:r>
            <a:r>
              <a:rPr lang="en-US" i="1" dirty="0"/>
              <a:t>undefined behaviors</a:t>
            </a:r>
          </a:p>
          <a:p>
            <a:pPr marL="0" indent="0">
              <a:buNone/>
            </a:pPr>
            <a:r>
              <a:rPr lang="en-US" dirty="0"/>
              <a:t>All semantics are open source!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353996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31015" y="2554576"/>
            <a:ext cx="9085026" cy="2727007"/>
          </a:xfrm>
          <a:prstGeom prst="rect">
            <a:avLst/>
          </a:prstGeom>
        </p:spPr>
      </p:pic>
      <p:sp>
        <p:nvSpPr>
          <p:cNvPr id="2" name="Title 1"/>
          <p:cNvSpPr>
            <a:spLocks noGrp="1"/>
          </p:cNvSpPr>
          <p:nvPr>
            <p:ph type="title"/>
          </p:nvPr>
        </p:nvSpPr>
        <p:spPr/>
        <p:txBody>
          <a:bodyPr>
            <a:normAutofit fontScale="90000"/>
          </a:bodyPr>
          <a:lstStyle/>
          <a:p>
            <a:r>
              <a:rPr lang="en-US" dirty="0"/>
              <a:t>K Configuration and Definition of C</a:t>
            </a:r>
          </a:p>
        </p:txBody>
      </p:sp>
      <p:sp>
        <p:nvSpPr>
          <p:cNvPr id="6" name="Rounded Rectangular Callout 5"/>
          <p:cNvSpPr/>
          <p:nvPr/>
        </p:nvSpPr>
        <p:spPr>
          <a:xfrm>
            <a:off x="6209128" y="5910072"/>
            <a:ext cx="2249072" cy="795528"/>
          </a:xfrm>
          <a:prstGeom prst="wedgeRoundRectCallout">
            <a:avLst>
              <a:gd name="adj1" fmla="val -48129"/>
              <a:gd name="adj2" fmla="val -124988"/>
              <a:gd name="adj3" fmla="val 16667"/>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solidFill>
              </a:rPr>
              <a:t>120 Cells!</a:t>
            </a:r>
          </a:p>
        </p:txBody>
      </p:sp>
      <p:sp>
        <p:nvSpPr>
          <p:cNvPr id="5" name="Rounded Rectangular Callout 4"/>
          <p:cNvSpPr/>
          <p:nvPr/>
        </p:nvSpPr>
        <p:spPr>
          <a:xfrm>
            <a:off x="5105400" y="1618488"/>
            <a:ext cx="1752600" cy="762000"/>
          </a:xfrm>
          <a:prstGeom prst="wedgeRoundRectCallout">
            <a:avLst>
              <a:gd name="adj1" fmla="val -109309"/>
              <a:gd name="adj2" fmla="val 94230"/>
              <a:gd name="adj3" fmla="val 16667"/>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solidFill>
              </a:rPr>
              <a:t>Heap</a:t>
            </a:r>
          </a:p>
        </p:txBody>
      </p:sp>
      <p:sp>
        <p:nvSpPr>
          <p:cNvPr id="3" name="TextBox 2"/>
          <p:cNvSpPr txBox="1"/>
          <p:nvPr/>
        </p:nvSpPr>
        <p:spPr>
          <a:xfrm>
            <a:off x="457200" y="5943600"/>
            <a:ext cx="4139275" cy="646331"/>
          </a:xfrm>
          <a:prstGeom prst="rect">
            <a:avLst/>
          </a:prstGeom>
          <a:noFill/>
        </p:spPr>
        <p:txBody>
          <a:bodyPr wrap="none" rtlCol="0">
            <a:spAutoFit/>
          </a:bodyPr>
          <a:lstStyle/>
          <a:p>
            <a:r>
              <a:rPr lang="en-US" sz="3600" dirty="0"/>
              <a:t>… plus ~3000 rules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795616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of RV-Match Approach</a:t>
            </a:r>
          </a:p>
        </p:txBody>
      </p:sp>
      <p:sp>
        <p:nvSpPr>
          <p:cNvPr id="3" name="Content Placeholder 2"/>
          <p:cNvSpPr>
            <a:spLocks noGrp="1"/>
          </p:cNvSpPr>
          <p:nvPr>
            <p:ph idx="1"/>
          </p:nvPr>
        </p:nvSpPr>
        <p:spPr>
          <a:xfrm>
            <a:off x="152400" y="1775191"/>
            <a:ext cx="8763000" cy="4625609"/>
          </a:xfrm>
        </p:spPr>
        <p:txBody>
          <a:bodyPr>
            <a:normAutofit fontScale="92500" lnSpcReduction="10000"/>
          </a:bodyPr>
          <a:lstStyle/>
          <a:p>
            <a:r>
              <a:rPr lang="en-US" dirty="0"/>
              <a:t>No need to re-implement tools as language changes</a:t>
            </a:r>
          </a:p>
          <a:p>
            <a:pPr lvl="1"/>
            <a:r>
              <a:rPr lang="en-US" dirty="0"/>
              <a:t>Easy to customize tools</a:t>
            </a:r>
          </a:p>
          <a:p>
            <a:pPr lvl="2"/>
            <a:r>
              <a:rPr lang="en-US" dirty="0"/>
              <a:t>E.g., embedded C for a specific micro-controller</a:t>
            </a:r>
          </a:p>
          <a:p>
            <a:pPr lvl="1"/>
            <a:r>
              <a:rPr lang="en-US" dirty="0"/>
              <a:t>Programming languages continuously evolve (C90 </a:t>
            </a:r>
            <a:r>
              <a:rPr lang="en-US" dirty="0">
                <a:sym typeface="Symbol" panose="05050102010706020507" pitchFamily="18" charset="2"/>
              </a:rPr>
              <a:t> </a:t>
            </a:r>
            <a:r>
              <a:rPr lang="en-US" dirty="0"/>
              <a:t>C99 </a:t>
            </a:r>
            <a:r>
              <a:rPr lang="en-US" dirty="0">
                <a:sym typeface="Symbol" panose="05050102010706020507" pitchFamily="18" charset="2"/>
              </a:rPr>
              <a:t></a:t>
            </a:r>
            <a:r>
              <a:rPr lang="en-US" dirty="0"/>
              <a:t> C11 </a:t>
            </a:r>
            <a:r>
              <a:rPr lang="en-US" dirty="0">
                <a:sym typeface="Symbol" panose="05050102010706020507" pitchFamily="18" charset="2"/>
              </a:rPr>
              <a:t></a:t>
            </a:r>
            <a:r>
              <a:rPr lang="en-US" dirty="0"/>
              <a:t> …; or Java 1.4 </a:t>
            </a:r>
            <a:r>
              <a:rPr lang="en-US" dirty="0">
                <a:sym typeface="Symbol" panose="05050102010706020507" pitchFamily="18" charset="2"/>
              </a:rPr>
              <a:t></a:t>
            </a:r>
            <a:r>
              <a:rPr lang="en-US" dirty="0"/>
              <a:t> Java 5 </a:t>
            </a:r>
            <a:r>
              <a:rPr lang="en-US" dirty="0">
                <a:sym typeface="Symbol" panose="05050102010706020507" pitchFamily="18" charset="2"/>
              </a:rPr>
              <a:t></a:t>
            </a:r>
            <a:r>
              <a:rPr lang="en-US" dirty="0"/>
              <a:t> … </a:t>
            </a:r>
            <a:r>
              <a:rPr lang="en-US" dirty="0">
                <a:sym typeface="Symbol" panose="05050102010706020507" pitchFamily="18" charset="2"/>
              </a:rPr>
              <a:t></a:t>
            </a:r>
            <a:r>
              <a:rPr lang="en-US" dirty="0"/>
              <a:t> Java 8 </a:t>
            </a:r>
            <a:r>
              <a:rPr lang="en-US" dirty="0">
                <a:sym typeface="Symbol" panose="05050102010706020507" pitchFamily="18" charset="2"/>
              </a:rPr>
              <a:t></a:t>
            </a:r>
            <a:r>
              <a:rPr lang="en-US" dirty="0"/>
              <a:t> …)</a:t>
            </a:r>
          </a:p>
          <a:p>
            <a:r>
              <a:rPr lang="en-US" dirty="0"/>
              <a:t>Tools are correct by construction</a:t>
            </a:r>
          </a:p>
          <a:p>
            <a:pPr lvl="1"/>
            <a:r>
              <a:rPr lang="en-US" dirty="0"/>
              <a:t>Tools are language-independent and can produce correctness certificates based on language semantics only</a:t>
            </a:r>
          </a:p>
          <a:p>
            <a:pPr lvl="1"/>
            <a:r>
              <a:rPr lang="en-US" dirty="0"/>
              <a:t>Language definitions are open-source and public</a:t>
            </a:r>
          </a:p>
          <a:p>
            <a:pPr lvl="2"/>
            <a:r>
              <a:rPr lang="en-US" dirty="0"/>
              <a:t>Experts worldwide can “validate” them</a:t>
            </a:r>
          </a:p>
          <a:p>
            <a:pPr lvl="2"/>
            <a:r>
              <a:rPr lang="en-US" dirty="0"/>
              <a:t>No developer “interpretation” of language meaning (e.g., C)</a:t>
            </a:r>
          </a:p>
        </p:txBody>
      </p:sp>
    </p:spTree>
    <p:extLst>
      <p:ext uri="{BB962C8B-B14F-4D97-AF65-F5344CB8AC3E}">
        <p14:creationId xmlns:p14="http://schemas.microsoft.com/office/powerpoint/2010/main" val="364786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Does it Work?</a:t>
            </a:r>
          </a:p>
        </p:txBody>
      </p:sp>
      <p:sp>
        <p:nvSpPr>
          <p:cNvPr id="3" name="Content Placeholder 2"/>
          <p:cNvSpPr>
            <a:spLocks noGrp="1"/>
          </p:cNvSpPr>
          <p:nvPr>
            <p:ph idx="1"/>
          </p:nvPr>
        </p:nvSpPr>
        <p:spPr>
          <a:xfrm>
            <a:off x="228600" y="1676400"/>
            <a:ext cx="8610600" cy="2971800"/>
          </a:xfrm>
        </p:spPr>
        <p:txBody>
          <a:bodyPr>
            <a:noAutofit/>
          </a:bodyPr>
          <a:lstStyle/>
          <a:p>
            <a:r>
              <a:rPr lang="en-US" sz="2600" dirty="0"/>
              <a:t>Let’s use RV-Match with (extended) C11 semantics </a:t>
            </a:r>
          </a:p>
          <a:p>
            <a:r>
              <a:rPr lang="en-US" sz="2600" dirty="0"/>
              <a:t>Goal: catch </a:t>
            </a:r>
            <a:r>
              <a:rPr lang="en-US" sz="2600" dirty="0">
                <a:solidFill>
                  <a:srgbClr val="FF0000"/>
                </a:solidFill>
              </a:rPr>
              <a:t>undefined behavior</a:t>
            </a:r>
            <a:r>
              <a:rPr lang="en-US" sz="2600" dirty="0"/>
              <a:t>!</a:t>
            </a:r>
            <a:endParaRPr lang="en-US" sz="2000" dirty="0"/>
          </a:p>
          <a:p>
            <a:pPr lvl="1"/>
            <a:r>
              <a:rPr lang="en-US" sz="2200" dirty="0"/>
              <a:t>You should always avoid undefined behavior in your code!!!</a:t>
            </a:r>
          </a:p>
          <a:p>
            <a:pPr lvl="1"/>
            <a:r>
              <a:rPr lang="en-US" sz="2000" dirty="0"/>
              <a:t>Undefined behavior </a:t>
            </a:r>
            <a:r>
              <a:rPr lang="en-US" sz="2000" dirty="0">
                <a:sym typeface="Symbol" panose="05050102010706020507" pitchFamily="18" charset="2"/>
              </a:rPr>
              <a:t></a:t>
            </a:r>
            <a:r>
              <a:rPr lang="en-US" sz="2000" dirty="0"/>
              <a:t>  lack of portability, security risks, non-determinism</a:t>
            </a:r>
          </a:p>
          <a:p>
            <a:r>
              <a:rPr lang="en-US" sz="2600" dirty="0"/>
              <a:t>Wrapped RV-Match[C11] as an ICO C11 compliant drop-in replacement of C compilers (e.g., </a:t>
            </a:r>
            <a:r>
              <a:rPr lang="en-US" sz="2600" dirty="0" err="1">
                <a:latin typeface="Courier New" panose="02070309020205020404" pitchFamily="49" charset="0"/>
                <a:cs typeface="Courier New" panose="02070309020205020404" pitchFamily="49" charset="0"/>
              </a:rPr>
              <a:t>gcc</a:t>
            </a:r>
            <a:r>
              <a:rPr lang="en-US" sz="2600" dirty="0"/>
              <a:t>), called </a:t>
            </a:r>
            <a:r>
              <a:rPr lang="en-US" sz="2600" dirty="0" err="1">
                <a:latin typeface="Courier New" panose="02070309020205020404" pitchFamily="49" charset="0"/>
                <a:cs typeface="Courier New" panose="02070309020205020404" pitchFamily="49" charset="0"/>
              </a:rPr>
              <a:t>kcc</a:t>
            </a:r>
            <a:endParaRPr lang="en-US" sz="2600" dirty="0">
              <a:latin typeface="Courier New" panose="02070309020205020404" pitchFamily="49" charset="0"/>
              <a:cs typeface="Courier New" panose="02070309020205020404" pitchFamily="49" charset="0"/>
            </a:endParaRPr>
          </a:p>
          <a:p>
            <a:r>
              <a:rPr lang="en-US" sz="2600" dirty="0"/>
              <a:t>Example: what does the following return?</a:t>
            </a:r>
          </a:p>
        </p:txBody>
      </p:sp>
      <p:pic>
        <p:nvPicPr>
          <p:cNvPr id="5" name="Picture 4"/>
          <p:cNvPicPr>
            <a:picLocks noChangeAspect="1"/>
          </p:cNvPicPr>
          <p:nvPr/>
        </p:nvPicPr>
        <p:blipFill>
          <a:blip r:embed="rId2"/>
          <a:stretch>
            <a:fillRect/>
          </a:stretch>
        </p:blipFill>
        <p:spPr>
          <a:xfrm>
            <a:off x="381000" y="5074550"/>
            <a:ext cx="4857750" cy="1485900"/>
          </a:xfrm>
          <a:prstGeom prst="rect">
            <a:avLst/>
          </a:prstGeom>
        </p:spPr>
      </p:pic>
      <p:sp>
        <p:nvSpPr>
          <p:cNvPr id="7" name="Rounded Rectangle 6"/>
          <p:cNvSpPr/>
          <p:nvPr/>
        </p:nvSpPr>
        <p:spPr>
          <a:xfrm>
            <a:off x="5316071" y="4724400"/>
            <a:ext cx="3675529" cy="1905000"/>
          </a:xfrm>
          <a:prstGeom prst="roundRect">
            <a:avLst/>
          </a:prstGeom>
          <a:solidFill>
            <a:srgbClr val="00B05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FF0000"/>
                </a:solidFill>
              </a:rPr>
              <a:t>4</a:t>
            </a:r>
            <a:r>
              <a:rPr lang="en-US" sz="2800" dirty="0">
                <a:solidFill>
                  <a:schemeClr val="tx1"/>
                </a:solidFill>
              </a:rPr>
              <a:t> with </a:t>
            </a:r>
            <a:r>
              <a:rPr lang="en-US" sz="2800" dirty="0" err="1">
                <a:solidFill>
                  <a:schemeClr val="tx1"/>
                </a:solidFill>
                <a:latin typeface="Courier New" panose="02070309020205020404" pitchFamily="49" charset="0"/>
                <a:cs typeface="Courier New" panose="02070309020205020404" pitchFamily="49" charset="0"/>
              </a:rPr>
              <a:t>gcc</a:t>
            </a:r>
            <a:endParaRPr lang="en-US" sz="2800" dirty="0">
              <a:solidFill>
                <a:schemeClr val="tx1"/>
              </a:solidFill>
              <a:latin typeface="Courier New" panose="02070309020205020404" pitchFamily="49" charset="0"/>
              <a:cs typeface="Courier New" panose="02070309020205020404" pitchFamily="49" charset="0"/>
            </a:endParaRPr>
          </a:p>
          <a:p>
            <a:r>
              <a:rPr lang="en-US" sz="2800" b="1" dirty="0">
                <a:solidFill>
                  <a:srgbClr val="FF0000"/>
                </a:solidFill>
              </a:rPr>
              <a:t>3</a:t>
            </a:r>
            <a:r>
              <a:rPr lang="en-US" sz="2800" dirty="0">
                <a:solidFill>
                  <a:schemeClr val="tx1"/>
                </a:solidFill>
              </a:rPr>
              <a:t> with </a:t>
            </a:r>
            <a:r>
              <a:rPr lang="en-US" sz="2800" dirty="0">
                <a:solidFill>
                  <a:schemeClr val="tx1"/>
                </a:solidFill>
                <a:latin typeface="Courier New" panose="02070309020205020404" pitchFamily="49" charset="0"/>
                <a:cs typeface="Courier New" panose="02070309020205020404" pitchFamily="49" charset="0"/>
              </a:rPr>
              <a:t>clang</a:t>
            </a:r>
            <a:r>
              <a:rPr lang="en-US" sz="2800" dirty="0">
                <a:solidFill>
                  <a:schemeClr val="tx1"/>
                </a:solidFill>
              </a:rPr>
              <a:t> (LLVM)</a:t>
            </a:r>
          </a:p>
          <a:p>
            <a:r>
              <a:rPr lang="en-US" sz="2800" dirty="0">
                <a:solidFill>
                  <a:schemeClr val="tx1"/>
                </a:solidFill>
              </a:rPr>
              <a:t>ISO C11: </a:t>
            </a:r>
            <a:r>
              <a:rPr lang="en-US" sz="2800" b="1" dirty="0">
                <a:solidFill>
                  <a:srgbClr val="FF0000"/>
                </a:solidFill>
              </a:rPr>
              <a:t>undefined!</a:t>
            </a:r>
          </a:p>
          <a:p>
            <a:r>
              <a:rPr lang="en-US" sz="2800" dirty="0" err="1">
                <a:solidFill>
                  <a:schemeClr val="tx1"/>
                </a:solidFill>
                <a:latin typeface="Courier New" panose="02070309020205020404" pitchFamily="49" charset="0"/>
                <a:cs typeface="Courier New" panose="02070309020205020404" pitchFamily="49" charset="0"/>
              </a:rPr>
              <a:t>kcc</a:t>
            </a:r>
            <a:r>
              <a:rPr lang="en-US" sz="2800" dirty="0">
                <a:solidFill>
                  <a:schemeClr val="tx1"/>
                </a:solidFill>
              </a:rPr>
              <a:t> reports </a:t>
            </a:r>
            <a:r>
              <a:rPr lang="en-US" sz="2800" b="1" dirty="0">
                <a:solidFill>
                  <a:srgbClr val="FF0000"/>
                </a:solidFill>
              </a:rPr>
              <a:t>error</a:t>
            </a:r>
          </a:p>
        </p:txBody>
      </p:sp>
    </p:spTree>
    <p:extLst>
      <p:ext uri="{BB962C8B-B14F-4D97-AF65-F5344CB8AC3E}">
        <p14:creationId xmlns:p14="http://schemas.microsoft.com/office/powerpoint/2010/main" val="259136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Why Undefined Behavior Matters?</a:t>
            </a:r>
          </a:p>
        </p:txBody>
      </p:sp>
      <p:pic>
        <p:nvPicPr>
          <p:cNvPr id="6" name="Picture 5"/>
          <p:cNvPicPr>
            <a:picLocks noChangeAspect="1"/>
          </p:cNvPicPr>
          <p:nvPr/>
        </p:nvPicPr>
        <p:blipFill>
          <a:blip r:embed="rId3"/>
          <a:stretch>
            <a:fillRect/>
          </a:stretch>
        </p:blipFill>
        <p:spPr>
          <a:xfrm>
            <a:off x="3505200" y="3704048"/>
            <a:ext cx="6117858" cy="2862262"/>
          </a:xfrm>
          <a:prstGeom prst="rect">
            <a:avLst/>
          </a:prstGeom>
        </p:spPr>
      </p:pic>
      <p:pic>
        <p:nvPicPr>
          <p:cNvPr id="5" name="Picture 4"/>
          <p:cNvPicPr>
            <a:picLocks noChangeAspect="1"/>
          </p:cNvPicPr>
          <p:nvPr/>
        </p:nvPicPr>
        <p:blipFill>
          <a:blip r:embed="rId4"/>
          <a:stretch>
            <a:fillRect/>
          </a:stretch>
        </p:blipFill>
        <p:spPr>
          <a:xfrm>
            <a:off x="152399" y="1600200"/>
            <a:ext cx="3497297" cy="5105400"/>
          </a:xfrm>
          <a:prstGeom prst="rect">
            <a:avLst/>
          </a:prstGeom>
        </p:spPr>
      </p:pic>
      <p:grpSp>
        <p:nvGrpSpPr>
          <p:cNvPr id="9" name="Group 8"/>
          <p:cNvGrpSpPr/>
          <p:nvPr/>
        </p:nvGrpSpPr>
        <p:grpSpPr>
          <a:xfrm>
            <a:off x="2438400" y="1143000"/>
            <a:ext cx="6705600" cy="4900050"/>
            <a:chOff x="2438400" y="1143000"/>
            <a:chExt cx="6705600" cy="4900050"/>
          </a:xfrm>
        </p:grpSpPr>
        <p:sp>
          <p:nvSpPr>
            <p:cNvPr id="7" name="Rounded Rectangular Callout 6"/>
            <p:cNvSpPr/>
            <p:nvPr/>
          </p:nvSpPr>
          <p:spPr>
            <a:xfrm>
              <a:off x="2438400" y="1143000"/>
              <a:ext cx="6705600" cy="2401824"/>
            </a:xfrm>
            <a:prstGeom prst="wedgeRoundRectCallout">
              <a:avLst>
                <a:gd name="adj1" fmla="val -31167"/>
                <a:gd name="adj2" fmla="val 126061"/>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And, because of that, your code tested on PC will not port on embedded platform, will crush when you change compiler, and will give you different results with even the same compiler but different options …</a:t>
              </a:r>
            </a:p>
          </p:txBody>
        </p:sp>
        <p:sp>
          <p:nvSpPr>
            <p:cNvPr id="8" name="TextBox 7"/>
            <p:cNvSpPr txBox="1"/>
            <p:nvPr/>
          </p:nvSpPr>
          <p:spPr>
            <a:xfrm>
              <a:off x="3581405" y="4473390"/>
              <a:ext cx="554960" cy="1569660"/>
            </a:xfrm>
            <a:prstGeom prst="rect">
              <a:avLst/>
            </a:prstGeom>
            <a:noFill/>
          </p:spPr>
          <p:txBody>
            <a:bodyPr wrap="none" rtlCol="0">
              <a:spAutoFit/>
            </a:bodyPr>
            <a:lstStyle/>
            <a:p>
              <a:r>
                <a:rPr lang="en-US" sz="9600" dirty="0">
                  <a:solidFill>
                    <a:srgbClr val="FF0000"/>
                  </a:solidFill>
                </a:rPr>
                <a:t>{</a:t>
              </a:r>
            </a:p>
          </p:txBody>
        </p:sp>
      </p:grpSp>
      <p:cxnSp>
        <p:nvCxnSpPr>
          <p:cNvPr id="4" name="Straight Connector 3"/>
          <p:cNvCxnSpPr/>
          <p:nvPr/>
        </p:nvCxnSpPr>
        <p:spPr>
          <a:xfrm>
            <a:off x="4076700" y="4983480"/>
            <a:ext cx="1524000" cy="0"/>
          </a:xfrm>
          <a:prstGeom prst="line">
            <a:avLst/>
          </a:prstGeom>
          <a:ln w="3175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1" name="Straight Connector 10"/>
          <p:cNvCxnSpPr/>
          <p:nvPr/>
        </p:nvCxnSpPr>
        <p:spPr>
          <a:xfrm flipV="1">
            <a:off x="4046220" y="5867400"/>
            <a:ext cx="3802380" cy="38100"/>
          </a:xfrm>
          <a:prstGeom prst="line">
            <a:avLst/>
          </a:prstGeom>
          <a:ln w="3175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4" name="Straight Connector 13"/>
          <p:cNvCxnSpPr/>
          <p:nvPr/>
        </p:nvCxnSpPr>
        <p:spPr>
          <a:xfrm flipV="1">
            <a:off x="4053840" y="5204460"/>
            <a:ext cx="4480560" cy="38100"/>
          </a:xfrm>
          <a:prstGeom prst="line">
            <a:avLst/>
          </a:prstGeom>
          <a:ln w="31750">
            <a:solidFill>
              <a:srgbClr val="FF000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01132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RV-Match DEMO</a:t>
            </a:r>
          </a:p>
        </p:txBody>
      </p:sp>
      <p:sp>
        <p:nvSpPr>
          <p:cNvPr id="3" name="Content Placeholder 2"/>
          <p:cNvSpPr>
            <a:spLocks noGrp="1"/>
          </p:cNvSpPr>
          <p:nvPr>
            <p:ph idx="1"/>
          </p:nvPr>
        </p:nvSpPr>
        <p:spPr>
          <a:xfrm>
            <a:off x="228600" y="1775191"/>
            <a:ext cx="8534400" cy="4625609"/>
          </a:xfrm>
        </p:spPr>
        <p:txBody>
          <a:bodyPr/>
          <a:lstStyle/>
          <a:p>
            <a:r>
              <a:rPr lang="en-US" dirty="0"/>
              <a:t>Go to </a:t>
            </a:r>
            <a:r>
              <a:rPr lang="en-US" sz="2400" dirty="0">
                <a:hlinkClick r:id="rId3"/>
              </a:rPr>
              <a:t>https://runtimeverification.com/match</a:t>
            </a:r>
            <a:r>
              <a:rPr lang="en-US" dirty="0"/>
              <a:t> to download RV-Match (currently only C11 version available); </a:t>
            </a:r>
            <a:r>
              <a:rPr lang="en-US" dirty="0" err="1"/>
              <a:t>kcc</a:t>
            </a:r>
            <a:r>
              <a:rPr lang="en-US" dirty="0"/>
              <a:t> and then execute the C programs under </a:t>
            </a:r>
            <a:r>
              <a:rPr lang="en-US" dirty="0">
                <a:latin typeface="Courier New" panose="02070309020205020404" pitchFamily="49" charset="0"/>
                <a:cs typeface="Courier New" panose="02070309020205020404" pitchFamily="49" charset="0"/>
              </a:rPr>
              <a:t>examples/demo</a:t>
            </a:r>
            <a:r>
              <a:rPr lang="en-US" dirty="0"/>
              <a:t> in the given order</a:t>
            </a:r>
          </a:p>
          <a:p>
            <a:pPr lvl="1"/>
            <a:r>
              <a:rPr lang="en-US" dirty="0"/>
              <a:t>Most of the examples above are also discussed, with detailed comments, at</a:t>
            </a:r>
          </a:p>
          <a:p>
            <a:pPr marL="457200" lvl="1" indent="0">
              <a:buNone/>
            </a:pPr>
            <a:r>
              <a:rPr lang="en-US" sz="2400" dirty="0">
                <a:hlinkClick r:id="rId4"/>
              </a:rPr>
              <a:t>https://runtimeverification.com/match/docs/runningexamples</a:t>
            </a:r>
            <a:endParaRPr lang="en-US" sz="2400" dirty="0"/>
          </a:p>
          <a:p>
            <a:r>
              <a:rPr lang="en-US" dirty="0"/>
              <a:t>You can also run the Toyota ITC benchmark: </a:t>
            </a:r>
            <a:r>
              <a:rPr lang="en-US" sz="2400" dirty="0">
                <a:hlinkClick r:id="rId5"/>
              </a:rPr>
              <a:t>https://runtimeverification.com/match/docs/benchmark</a:t>
            </a:r>
            <a:r>
              <a:rPr lang="en-US" sz="2400" dirty="0"/>
              <a:t> </a:t>
            </a:r>
          </a:p>
        </p:txBody>
      </p:sp>
    </p:spTree>
    <p:extLst>
      <p:ext uri="{BB962C8B-B14F-4D97-AF65-F5344CB8AC3E}">
        <p14:creationId xmlns:p14="http://schemas.microsoft.com/office/powerpoint/2010/main" val="477328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Runtime Verification (RV)? </a:t>
            </a:r>
          </a:p>
        </p:txBody>
      </p:sp>
      <p:sp>
        <p:nvSpPr>
          <p:cNvPr id="3" name="Content Placeholder 2"/>
          <p:cNvSpPr>
            <a:spLocks noGrp="1"/>
          </p:cNvSpPr>
          <p:nvPr>
            <p:ph idx="1"/>
          </p:nvPr>
        </p:nvSpPr>
        <p:spPr>
          <a:xfrm>
            <a:off x="228600" y="1775191"/>
            <a:ext cx="8610600" cy="4930409"/>
          </a:xfrm>
        </p:spPr>
        <p:txBody>
          <a:bodyPr>
            <a:normAutofit/>
          </a:bodyPr>
          <a:lstStyle/>
          <a:p>
            <a:r>
              <a:rPr lang="en-US" i="1" dirty="0"/>
              <a:t>Runtime verification </a:t>
            </a:r>
            <a:r>
              <a:rPr lang="en-US" dirty="0"/>
              <a:t>is a new field aimed at verifying computing systems as they execute</a:t>
            </a:r>
          </a:p>
          <a:p>
            <a:pPr lvl="1"/>
            <a:r>
              <a:rPr lang="en-US" dirty="0"/>
              <a:t>Good scalability, rigorous, </a:t>
            </a:r>
            <a:r>
              <a:rPr lang="en-US" i="1" dirty="0"/>
              <a:t>no false alarms</a:t>
            </a:r>
          </a:p>
          <a:p>
            <a:r>
              <a:rPr lang="en-US" dirty="0"/>
              <a:t>Involved with the field from its inception</a:t>
            </a:r>
          </a:p>
          <a:p>
            <a:pPr lvl="1"/>
            <a:r>
              <a:rPr lang="en-US" dirty="0"/>
              <a:t>Coined the term “runtime verification”</a:t>
            </a:r>
          </a:p>
          <a:p>
            <a:pPr lvl="2"/>
            <a:r>
              <a:rPr lang="en-US" dirty="0"/>
              <a:t>As a NASA research scientist, back in 2001</a:t>
            </a:r>
          </a:p>
          <a:p>
            <a:pPr lvl="2"/>
            <a:r>
              <a:rPr lang="en-US" dirty="0"/>
              <a:t>Most influential paper award in 2016 (for ASE 2001 paper)</a:t>
            </a:r>
          </a:p>
          <a:p>
            <a:pPr lvl="1"/>
            <a:r>
              <a:rPr lang="en-US" dirty="0"/>
              <a:t>Founded the Runtime Verification conference (RV)</a:t>
            </a:r>
          </a:p>
          <a:p>
            <a:pPr lvl="1"/>
            <a:r>
              <a:rPr lang="en-US" dirty="0"/>
              <a:t>100+ publications</a:t>
            </a:r>
          </a:p>
        </p:txBody>
      </p:sp>
    </p:spTree>
    <p:extLst>
      <p:ext uri="{BB962C8B-B14F-4D97-AF65-F5344CB8AC3E}">
        <p14:creationId xmlns:p14="http://schemas.microsoft.com/office/powerpoint/2010/main" val="1109095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152400"/>
            <a:ext cx="8763000"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828800" y="1134565"/>
            <a:ext cx="7010400" cy="826530"/>
          </a:xfrm>
        </p:spPr>
        <p:txBody>
          <a:bodyPr/>
          <a:lstStyle/>
          <a:p>
            <a:r>
              <a:rPr lang="en-US" b="0" dirty="0">
                <a:solidFill>
                  <a:schemeClr val="tx1"/>
                </a:solidFill>
              </a:rPr>
              <a:t>RV-Match on SV-Comp</a:t>
            </a:r>
          </a:p>
        </p:txBody>
      </p:sp>
      <p:sp>
        <p:nvSpPr>
          <p:cNvPr id="3" name="Content Placeholder 2"/>
          <p:cNvSpPr>
            <a:spLocks noGrp="1"/>
          </p:cNvSpPr>
          <p:nvPr>
            <p:ph idx="1"/>
          </p:nvPr>
        </p:nvSpPr>
        <p:spPr>
          <a:xfrm>
            <a:off x="381000" y="2070101"/>
            <a:ext cx="8458200" cy="4635499"/>
          </a:xfrm>
        </p:spPr>
        <p:txBody>
          <a:bodyPr>
            <a:normAutofit/>
          </a:bodyPr>
          <a:lstStyle/>
          <a:p>
            <a:r>
              <a:rPr lang="en-US" sz="2800" dirty="0"/>
              <a:t>We had a tutorial at ETAPS’16 Congress.  We heard colleagues at ETAPS’16 complaining that some of the </a:t>
            </a:r>
            <a:r>
              <a:rPr lang="en-US" sz="2800" i="1" dirty="0"/>
              <a:t>correct</a:t>
            </a:r>
            <a:r>
              <a:rPr lang="en-US" sz="2800" dirty="0"/>
              <a:t> SV-Comp benchmark programs are undefined</a:t>
            </a:r>
          </a:p>
          <a:p>
            <a:pPr lvl="1"/>
            <a:r>
              <a:rPr lang="en-US" sz="2400" dirty="0"/>
              <a:t>SV-Comp = benchmark for evaluating C program verifiers</a:t>
            </a:r>
          </a:p>
          <a:p>
            <a:pPr lvl="1"/>
            <a:r>
              <a:rPr lang="en-US" sz="2400" dirty="0"/>
              <a:t>Annual competition of program verification</a:t>
            </a:r>
          </a:p>
          <a:p>
            <a:r>
              <a:rPr lang="en-US" sz="2800" dirty="0"/>
              <a:t>So we run the correct SV-Comp programs with </a:t>
            </a:r>
            <a:r>
              <a:rPr lang="en-US" sz="2800" dirty="0" err="1"/>
              <a:t>kcc</a:t>
            </a:r>
            <a:endParaRPr lang="en-US" sz="2800" dirty="0"/>
          </a:p>
          <a:p>
            <a:r>
              <a:rPr lang="en-US" sz="2800" dirty="0"/>
              <a:t>Unexpected results</a:t>
            </a:r>
          </a:p>
          <a:p>
            <a:pPr lvl="1"/>
            <a:r>
              <a:rPr lang="en-US" sz="2400" dirty="0">
                <a:solidFill>
                  <a:srgbClr val="FF0000"/>
                </a:solidFill>
              </a:rPr>
              <a:t>Out of 1346 “correct programs”, 188 (14%) were undefined</a:t>
            </a:r>
            <a:r>
              <a:rPr lang="en-US" sz="2400" dirty="0"/>
              <a:t>, that is, wrong!  So the best program verifiers these days prove wrong programs correct. Think about it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dirty="0"/>
          </a:p>
        </p:txBody>
      </p:sp>
      <p:pic>
        <p:nvPicPr>
          <p:cNvPr id="5" name="Picture 4"/>
          <p:cNvPicPr>
            <a:picLocks noChangeAspect="1"/>
          </p:cNvPicPr>
          <p:nvPr/>
        </p:nvPicPr>
        <p:blipFill>
          <a:blip r:embed="rId2"/>
          <a:stretch>
            <a:fillRect/>
          </a:stretch>
        </p:blipFill>
        <p:spPr>
          <a:xfrm>
            <a:off x="7815" y="0"/>
            <a:ext cx="9136185" cy="1006994"/>
          </a:xfrm>
          <a:prstGeom prst="rect">
            <a:avLst/>
          </a:prstGeom>
        </p:spPr>
      </p:pic>
      <p:pic>
        <p:nvPicPr>
          <p:cNvPr id="1026" name="Picture 2" descr="Image result for news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4" y="1012370"/>
            <a:ext cx="1328616" cy="118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124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152400"/>
            <a:ext cx="8763000"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828800" y="1992870"/>
            <a:ext cx="5638800" cy="826530"/>
          </a:xfrm>
        </p:spPr>
        <p:txBody>
          <a:bodyPr>
            <a:normAutofit fontScale="90000"/>
          </a:bodyPr>
          <a:lstStyle/>
          <a:p>
            <a:pPr algn="ctr"/>
            <a:r>
              <a:rPr lang="en-US" b="0" dirty="0">
                <a:solidFill>
                  <a:schemeClr val="tx1"/>
                </a:solidFill>
              </a:rPr>
              <a:t>RV-Match on </a:t>
            </a:r>
            <a:r>
              <a:rPr lang="en-US" b="0" dirty="0" err="1">
                <a:solidFill>
                  <a:schemeClr val="tx1"/>
                </a:solidFill>
              </a:rPr>
              <a:t>cFS</a:t>
            </a:r>
            <a:r>
              <a:rPr lang="en-US" b="0" dirty="0">
                <a:solidFill>
                  <a:schemeClr val="tx1"/>
                </a:solidFill>
              </a:rPr>
              <a:t> / </a:t>
            </a:r>
            <a:r>
              <a:rPr lang="en-US" b="0" dirty="0" err="1">
                <a:solidFill>
                  <a:schemeClr val="tx1"/>
                </a:solidFill>
              </a:rPr>
              <a:t>cFE</a:t>
            </a:r>
            <a:br>
              <a:rPr lang="en-US" b="0" dirty="0">
                <a:solidFill>
                  <a:schemeClr val="tx1"/>
                </a:solidFill>
              </a:rPr>
            </a:br>
            <a:r>
              <a:rPr lang="en-US" b="0" dirty="0">
                <a:solidFill>
                  <a:schemeClr val="tx1"/>
                </a:solidFill>
              </a:rPr>
              <a:t>- first impressions -</a:t>
            </a:r>
          </a:p>
        </p:txBody>
      </p:sp>
      <p:sp>
        <p:nvSpPr>
          <p:cNvPr id="3" name="Content Placeholder 2"/>
          <p:cNvSpPr>
            <a:spLocks noGrp="1"/>
          </p:cNvSpPr>
          <p:nvPr>
            <p:ph idx="1"/>
          </p:nvPr>
        </p:nvSpPr>
        <p:spPr>
          <a:xfrm>
            <a:off x="381000" y="3200400"/>
            <a:ext cx="8458200" cy="3429000"/>
          </a:xfrm>
        </p:spPr>
        <p:txBody>
          <a:bodyPr>
            <a:noAutofit/>
          </a:bodyPr>
          <a:lstStyle/>
          <a:p>
            <a:r>
              <a:rPr lang="en-US" sz="2400" dirty="0"/>
              <a:t>Ran RV-Match on new </a:t>
            </a:r>
            <a:r>
              <a:rPr lang="en-US" sz="2400" dirty="0" err="1"/>
              <a:t>cFS</a:t>
            </a:r>
            <a:r>
              <a:rPr lang="en-US" sz="2400" dirty="0"/>
              <a:t> / </a:t>
            </a:r>
            <a:r>
              <a:rPr lang="en-US" sz="2400" dirty="0" err="1"/>
              <a:t>cFE</a:t>
            </a:r>
            <a:r>
              <a:rPr lang="en-US" sz="2400" dirty="0"/>
              <a:t> (just changed compiler to `</a:t>
            </a:r>
            <a:r>
              <a:rPr lang="en-US" sz="2400" dirty="0" err="1"/>
              <a:t>kcc</a:t>
            </a:r>
            <a:r>
              <a:rPr lang="en-US" sz="2400" dirty="0"/>
              <a:t>` in scripts and ran the tests)</a:t>
            </a:r>
          </a:p>
          <a:p>
            <a:r>
              <a:rPr lang="en-US" sz="2400" dirty="0"/>
              <a:t>Found </a:t>
            </a:r>
            <a:r>
              <a:rPr lang="en-US" sz="2400" dirty="0">
                <a:solidFill>
                  <a:srgbClr val="FF0000"/>
                </a:solidFill>
              </a:rPr>
              <a:t>17 undefined behaviors </a:t>
            </a:r>
            <a:r>
              <a:rPr lang="en-US" sz="2400" dirty="0"/>
              <a:t>(10 of them in tests)</a:t>
            </a:r>
            <a:endParaRPr lang="en-US" sz="1800" dirty="0"/>
          </a:p>
          <a:p>
            <a:pPr lvl="1"/>
            <a:r>
              <a:rPr lang="en-US" sz="2000" dirty="0"/>
              <a:t>4 buffer overflows (overflow past the end of a field in a </a:t>
            </a:r>
            <a:r>
              <a:rPr lang="en-US" sz="2000" dirty="0" err="1"/>
              <a:t>struct</a:t>
            </a:r>
            <a:r>
              <a:rPr lang="en-US" sz="2000" dirty="0"/>
              <a:t>)</a:t>
            </a:r>
          </a:p>
          <a:p>
            <a:pPr lvl="1"/>
            <a:r>
              <a:rPr lang="en-US" sz="2000" dirty="0"/>
              <a:t>2 effective type violations (reading/writing field via </a:t>
            </a:r>
            <a:r>
              <a:rPr lang="en-US" sz="2000" dirty="0" err="1"/>
              <a:t>incomp</a:t>
            </a:r>
            <a:r>
              <a:rPr lang="en-US" sz="2000" dirty="0"/>
              <a:t>. type)</a:t>
            </a:r>
          </a:p>
          <a:p>
            <a:pPr lvl="1"/>
            <a:r>
              <a:rPr lang="en-US" sz="2000" dirty="0"/>
              <a:t>1 invalid use of %x specifier in </a:t>
            </a:r>
            <a:r>
              <a:rPr lang="en-US" sz="2000" dirty="0" err="1"/>
              <a:t>vsnprintf</a:t>
            </a:r>
            <a:br>
              <a:rPr lang="en-US" sz="2000" dirty="0"/>
            </a:br>
            <a:endParaRPr lang="en-US" sz="2000" dirty="0"/>
          </a:p>
          <a:p>
            <a:pPr lvl="1"/>
            <a:r>
              <a:rPr lang="en-US" sz="2000" dirty="0"/>
              <a:t>2 implementation-defined behaviors which could cause incorrect behavior or crashes on certain platforms; benign on Linux</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pic>
        <p:nvPicPr>
          <p:cNvPr id="1026" name="Picture 2" descr="Image result for news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4" y="1555749"/>
            <a:ext cx="1328616" cy="11874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F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7" y="-26317"/>
            <a:ext cx="9150847" cy="162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2064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679448"/>
            <a:ext cx="8077200" cy="1673352"/>
          </a:xfrm>
        </p:spPr>
        <p:txBody>
          <a:bodyPr>
            <a:normAutofit/>
          </a:bodyPr>
          <a:lstStyle/>
          <a:p>
            <a:r>
              <a:rPr lang="en-US" dirty="0"/>
              <a:t>RV-Predict</a:t>
            </a:r>
            <a:br>
              <a:rPr lang="en-US" dirty="0"/>
            </a:br>
            <a:endParaRPr lang="en-US" dirty="0"/>
          </a:p>
        </p:txBody>
      </p:sp>
      <p:sp>
        <p:nvSpPr>
          <p:cNvPr id="5" name="Subtitle 4"/>
          <p:cNvSpPr>
            <a:spLocks noGrp="1"/>
          </p:cNvSpPr>
          <p:nvPr>
            <p:ph type="subTitle" idx="1"/>
          </p:nvPr>
        </p:nvSpPr>
        <p:spPr>
          <a:xfrm>
            <a:off x="685800" y="152400"/>
            <a:ext cx="8077200" cy="1499616"/>
          </a:xfrm>
        </p:spPr>
        <p:txBody>
          <a:bodyPr/>
          <a:lstStyle/>
          <a:p>
            <a:r>
              <a:rPr lang="en-US" dirty="0"/>
              <a:t>Predicting Concurrency Errors from Correct Executions without false alarms</a:t>
            </a:r>
          </a:p>
        </p:txBody>
      </p:sp>
    </p:spTree>
    <p:extLst>
      <p:ext uri="{BB962C8B-B14F-4D97-AF65-F5344CB8AC3E}">
        <p14:creationId xmlns:p14="http://schemas.microsoft.com/office/powerpoint/2010/main" val="1342868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419600"/>
            <a:ext cx="7848600" cy="1169551"/>
          </a:xfrm>
          <a:prstGeom prst="rect">
            <a:avLst/>
          </a:prstGeom>
          <a:solidFill>
            <a:schemeClr val="tx1"/>
          </a:solidFill>
        </p:spPr>
        <p:txBody>
          <a:bodyPr wrap="square">
            <a:spAutoFit/>
          </a:bodyPr>
          <a:lstStyle/>
          <a:p>
            <a:r>
              <a:rPr lang="en-US" sz="1000" dirty="0">
                <a:solidFill>
                  <a:schemeClr val="bg1"/>
                </a:solidFill>
                <a:latin typeface="Courier New" panose="02070309020205020404" pitchFamily="49" charset="0"/>
                <a:cs typeface="Courier New" panose="02070309020205020404" pitchFamily="49" charset="0"/>
              </a:rPr>
              <a:t>-------------------------------------------------------</a:t>
            </a:r>
          </a:p>
          <a:p>
            <a:r>
              <a:rPr lang="en-US" sz="1000" dirty="0">
                <a:solidFill>
                  <a:schemeClr val="bg1"/>
                </a:solidFill>
                <a:latin typeface="Courier New" panose="02070309020205020404" pitchFamily="49" charset="0"/>
                <a:cs typeface="Courier New" panose="02070309020205020404" pitchFamily="49" charset="0"/>
              </a:rPr>
              <a:t> T E S T S</a:t>
            </a:r>
          </a:p>
          <a:p>
            <a:r>
              <a:rPr lang="en-US" sz="1000" dirty="0">
                <a:solidFill>
                  <a:schemeClr val="bg1"/>
                </a:solidFill>
                <a:latin typeface="Courier New" panose="02070309020205020404" pitchFamily="49" charset="0"/>
                <a:cs typeface="Courier New" panose="02070309020205020404" pitchFamily="49" charset="0"/>
              </a:rPr>
              <a:t>-------------------------------------------------------</a:t>
            </a:r>
          </a:p>
          <a:p>
            <a:r>
              <a:rPr lang="en-US" sz="1000" dirty="0">
                <a:solidFill>
                  <a:schemeClr val="bg1"/>
                </a:solidFill>
                <a:latin typeface="Courier New" panose="02070309020205020404" pitchFamily="49" charset="0"/>
                <a:cs typeface="Courier New" panose="02070309020205020404" pitchFamily="49" charset="0"/>
              </a:rPr>
              <a:t>Results :</a:t>
            </a:r>
          </a:p>
          <a:p>
            <a:r>
              <a:rPr lang="en-US" sz="1000" dirty="0">
                <a:solidFill>
                  <a:schemeClr val="bg1"/>
                </a:solidFill>
                <a:latin typeface="Courier New" panose="02070309020205020404" pitchFamily="49" charset="0"/>
                <a:cs typeface="Courier New" panose="02070309020205020404" pitchFamily="49" charset="0"/>
              </a:rPr>
              <a:t>Tests run: 0, Failures: 0, Errors: 0, Skipped: 0</a:t>
            </a:r>
          </a:p>
          <a:p>
            <a:r>
              <a:rPr lang="en-US" sz="1000" dirty="0">
                <a:solidFill>
                  <a:schemeClr val="bg1"/>
                </a:solidFill>
                <a:latin typeface="Courier New" panose="02070309020205020404" pitchFamily="49" charset="0"/>
                <a:cs typeface="Courier New" panose="02070309020205020404" pitchFamily="49" charset="0"/>
              </a:rPr>
              <a:t>...</a:t>
            </a:r>
          </a:p>
          <a:p>
            <a:r>
              <a:rPr lang="en-US" sz="1000" dirty="0">
                <a:solidFill>
                  <a:schemeClr val="bg1"/>
                </a:solidFill>
                <a:latin typeface="Courier New" panose="02070309020205020404" pitchFamily="49" charset="0"/>
                <a:cs typeface="Courier New" panose="02070309020205020404" pitchFamily="49" charset="0"/>
              </a:rPr>
              <a:t>...</a:t>
            </a:r>
          </a:p>
        </p:txBody>
      </p:sp>
      <p:sp>
        <p:nvSpPr>
          <p:cNvPr id="2" name="Title 1"/>
          <p:cNvSpPr>
            <a:spLocks noGrp="1"/>
          </p:cNvSpPr>
          <p:nvPr>
            <p:ph type="title"/>
          </p:nvPr>
        </p:nvSpPr>
        <p:spPr/>
        <p:txBody>
          <a:bodyPr>
            <a:normAutofit/>
          </a:bodyPr>
          <a:lstStyle/>
          <a:p>
            <a:r>
              <a:rPr lang="en-US" dirty="0"/>
              <a:t>RV-Predict Overview </a:t>
            </a:r>
          </a:p>
        </p:txBody>
      </p:sp>
      <p:sp>
        <p:nvSpPr>
          <p:cNvPr id="10" name="TextBox 9"/>
          <p:cNvSpPr txBox="1"/>
          <p:nvPr/>
        </p:nvSpPr>
        <p:spPr>
          <a:xfrm>
            <a:off x="115995" y="1512516"/>
            <a:ext cx="4333238" cy="523220"/>
          </a:xfrm>
          <a:prstGeom prst="rect">
            <a:avLst/>
          </a:prstGeom>
          <a:noFill/>
        </p:spPr>
        <p:txBody>
          <a:bodyPr wrap="none" rtlCol="0">
            <a:spAutoFit/>
          </a:bodyPr>
          <a:lstStyle/>
          <a:p>
            <a:r>
              <a:rPr lang="en-US" sz="2800" u="sng" dirty="0"/>
              <a:t>Tomcat (OutputBuffer.java) </a:t>
            </a:r>
          </a:p>
        </p:txBody>
      </p:sp>
      <p:sp>
        <p:nvSpPr>
          <p:cNvPr id="7" name="TextBox 6"/>
          <p:cNvSpPr txBox="1"/>
          <p:nvPr/>
        </p:nvSpPr>
        <p:spPr>
          <a:xfrm>
            <a:off x="349696" y="1998782"/>
            <a:ext cx="367408" cy="369332"/>
          </a:xfrm>
          <a:prstGeom prst="rect">
            <a:avLst/>
          </a:prstGeom>
          <a:noFill/>
        </p:spPr>
        <p:txBody>
          <a:bodyPr wrap="none" rtlCol="0">
            <a:spAutoFit/>
          </a:bodyPr>
          <a:lstStyle/>
          <a:p>
            <a:r>
              <a:rPr lang="en-US" dirty="0"/>
              <a:t>…</a:t>
            </a:r>
          </a:p>
        </p:txBody>
      </p:sp>
      <p:sp>
        <p:nvSpPr>
          <p:cNvPr id="3" name="Rounded Rectangle 2"/>
          <p:cNvSpPr/>
          <p:nvPr/>
        </p:nvSpPr>
        <p:spPr>
          <a:xfrm>
            <a:off x="4277600" y="1553414"/>
            <a:ext cx="4790200" cy="2836214"/>
          </a:xfrm>
          <a:prstGeom prst="roundRect">
            <a:avLst/>
          </a:pr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RV-Predict </a:t>
            </a:r>
            <a:r>
              <a:rPr lang="en-US" dirty="0">
                <a:solidFill>
                  <a:schemeClr val="tx1"/>
                </a:solidFill>
              </a:rPr>
              <a:t>gives you</a:t>
            </a:r>
            <a:r>
              <a:rPr lang="en-US" b="1" dirty="0">
                <a:solidFill>
                  <a:schemeClr val="tx1"/>
                </a:solidFill>
              </a:rPr>
              <a:t>:</a:t>
            </a:r>
          </a:p>
          <a:p>
            <a:pPr marL="285750" indent="-285750">
              <a:buFont typeface="Arial" panose="020B0604020202020204" pitchFamily="34" charset="0"/>
              <a:buChar char="•"/>
            </a:pPr>
            <a:r>
              <a:rPr lang="en-US" dirty="0">
                <a:solidFill>
                  <a:schemeClr val="tx1"/>
                </a:solidFill>
              </a:rPr>
              <a:t>an automatic debugger for subtle Java/C data races with no false positives </a:t>
            </a:r>
          </a:p>
          <a:p>
            <a:pPr marL="285750" indent="-285750">
              <a:buFont typeface="Arial" panose="020B0604020202020204" pitchFamily="34" charset="0"/>
              <a:buChar char="•"/>
            </a:pPr>
            <a:r>
              <a:rPr lang="en-US" dirty="0">
                <a:solidFill>
                  <a:schemeClr val="tx1"/>
                </a:solidFill>
              </a:rPr>
              <a:t>seamless integration with unit tests, build infrastructure, and continuous integration </a:t>
            </a:r>
          </a:p>
          <a:p>
            <a:pPr marL="285750" indent="-285750">
              <a:buFont typeface="Arial" panose="020B0604020202020204" pitchFamily="34" charset="0"/>
              <a:buChar char="•"/>
            </a:pPr>
            <a:r>
              <a:rPr lang="en-US" dirty="0">
                <a:solidFill>
                  <a:schemeClr val="tx1"/>
                </a:solidFill>
                <a:hlinkClick r:id="rId2"/>
              </a:rPr>
              <a:t>a maximal detection algorithm</a:t>
            </a:r>
            <a:r>
              <a:rPr lang="en-US" dirty="0">
                <a:solidFill>
                  <a:schemeClr val="tx1"/>
                </a:solidFill>
              </a:rPr>
              <a:t> that finds more races than any sound dynamic tool</a:t>
            </a:r>
          </a:p>
        </p:txBody>
      </p:sp>
      <p:sp>
        <p:nvSpPr>
          <p:cNvPr id="11" name="Rectangle 3"/>
          <p:cNvSpPr>
            <a:spLocks noChangeArrowheads="1"/>
          </p:cNvSpPr>
          <p:nvPr/>
        </p:nvSpPr>
        <p:spPr bwMode="auto">
          <a:xfrm>
            <a:off x="533400" y="5560763"/>
            <a:ext cx="7848600" cy="1277273"/>
          </a:xfrm>
          <a:prstGeom prst="rect">
            <a:avLst/>
          </a:prstGeom>
          <a:solidFill>
            <a:schemeClr val="tx1"/>
          </a:solidFill>
          <a:ln>
            <a:noFill/>
          </a:ln>
          <a:effectLs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t>Data race on field java.util.</a:t>
            </a:r>
            <a:r>
              <a:rPr kumimoji="0" lang="en-US" altLang="en-US" sz="1100" b="0" i="0" u="none" strike="noStrike" cap="none" normalizeH="0" baseline="0" dirty="0" err="1">
                <a:ln>
                  <a:noFill/>
                </a:ln>
                <a:solidFill>
                  <a:schemeClr val="bg1"/>
                </a:solidFill>
                <a:effectLst/>
                <a:latin typeface="Courier New" panose="02070309020205020404" pitchFamily="49" charset="0"/>
                <a:cs typeface="Courier New" panose="02070309020205020404" pitchFamily="49" charset="0"/>
              </a:rPr>
              <a:t>HashMap</a:t>
            </a:r>
            <a:r>
              <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t>.$state: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t>{{{ Concurrent write in thread T83 (locks held: {Monitor@67298f15})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t> ----&gt; at </a:t>
            </a:r>
            <a:r>
              <a:rPr kumimoji="0" lang="en-US" altLang="en-US" sz="1100" b="0" i="0" u="none" strike="noStrike" cap="none" normalizeH="0" baseline="0" dirty="0" err="1">
                <a:ln>
                  <a:noFill/>
                </a:ln>
                <a:solidFill>
                  <a:schemeClr val="bg1"/>
                </a:solidFill>
                <a:effectLst/>
                <a:latin typeface="Courier New" panose="02070309020205020404" pitchFamily="49" charset="0"/>
                <a:cs typeface="Courier New" panose="02070309020205020404" pitchFamily="49" charset="0"/>
              </a:rPr>
              <a:t>org.apache.catalina.connector.OutputBuffer.clearEncoders</a:t>
            </a:r>
            <a:r>
              <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t>(OutputBuffer.java:255)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chemeClr val="bg1"/>
                </a:solidFill>
                <a:latin typeface="Courier New" panose="02070309020205020404" pitchFamily="49" charset="0"/>
                <a:cs typeface="Courier New" panose="02070309020205020404" pitchFamily="49" charset="0"/>
              </a:rPr>
              <a:t>...</a:t>
            </a:r>
            <a:endPar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endParaRPr>
          </a:p>
          <a:p>
            <a:pPr eaLnBrk="0" fontAlgn="base" hangingPunct="0">
              <a:spcBef>
                <a:spcPct val="0"/>
              </a:spcBef>
              <a:spcAft>
                <a:spcPct val="0"/>
              </a:spcAft>
            </a:pPr>
            <a:r>
              <a:rPr lang="en-US" altLang="en-US" sz="1100" dirty="0">
                <a:solidFill>
                  <a:schemeClr val="bg1"/>
                </a:solidFill>
                <a:latin typeface="Courier New" panose="02070309020205020404" pitchFamily="49" charset="0"/>
                <a:cs typeface="Courier New" panose="02070309020205020404" pitchFamily="49" charset="0"/>
              </a:rPr>
              <a:t>Concurrent read in thread T61 (locks held: {}) </a:t>
            </a:r>
          </a:p>
          <a:p>
            <a:pPr eaLnBrk="0" fontAlgn="base" hangingPunct="0">
              <a:spcBef>
                <a:spcPct val="0"/>
              </a:spcBef>
              <a:spcAft>
                <a:spcPct val="0"/>
              </a:spcAft>
            </a:pPr>
            <a:r>
              <a:rPr lang="en-US" altLang="en-US" sz="1100" dirty="0">
                <a:solidFill>
                  <a:schemeClr val="bg1"/>
                </a:solidFill>
                <a:latin typeface="Courier New" panose="02070309020205020404" pitchFamily="49" charset="0"/>
                <a:cs typeface="Courier New" panose="02070309020205020404" pitchFamily="49" charset="0"/>
              </a:rPr>
              <a:t> ----&gt; at </a:t>
            </a:r>
            <a:r>
              <a:rPr lang="en-US" altLang="en-US" sz="1100" dirty="0" err="1">
                <a:solidFill>
                  <a:schemeClr val="bg1"/>
                </a:solidFill>
                <a:latin typeface="Courier New" panose="02070309020205020404" pitchFamily="49" charset="0"/>
                <a:cs typeface="Courier New" panose="02070309020205020404" pitchFamily="49" charset="0"/>
              </a:rPr>
              <a:t>org.apache.catalina.connector.OutputBuffer.setConverter</a:t>
            </a:r>
            <a:r>
              <a:rPr lang="en-US" altLang="en-US" sz="1100" dirty="0">
                <a:solidFill>
                  <a:schemeClr val="bg1"/>
                </a:solidFill>
                <a:latin typeface="Courier New" panose="02070309020205020404" pitchFamily="49" charset="0"/>
                <a:cs typeface="Courier New" panose="02070309020205020404" pitchFamily="49" charset="0"/>
              </a:rPr>
              <a:t>(OutputBuffer.java:604)</a:t>
            </a:r>
            <a:r>
              <a:rPr lang="en-US" altLang="en-US" sz="800" dirty="0">
                <a:solidFill>
                  <a:schemeClr val="bg1"/>
                </a:solidFill>
              </a:rPr>
              <a:t> </a:t>
            </a:r>
            <a:r>
              <a:rPr lang="en-US" altLang="en-US" sz="1100" dirty="0">
                <a:solidFill>
                  <a:schemeClr val="bg1"/>
                </a:solidFill>
                <a:latin typeface="Courier New" panose="02070309020205020404" pitchFamily="49" charset="0"/>
                <a:cs typeface="Courier New" panose="02070309020205020404" pitchFamily="49" charset="0"/>
              </a:rPr>
              <a:t>...</a:t>
            </a:r>
            <a:endParaRPr kumimoji="0" lang="en-US" altLang="en-US" sz="11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endParaRPr>
          </a:p>
        </p:txBody>
      </p:sp>
      <p:sp>
        <p:nvSpPr>
          <p:cNvPr id="17" name="Rounded Rectangular Callout 16"/>
          <p:cNvSpPr/>
          <p:nvPr/>
        </p:nvSpPr>
        <p:spPr>
          <a:xfrm>
            <a:off x="2021416" y="3861593"/>
            <a:ext cx="2221189" cy="759879"/>
          </a:xfrm>
          <a:prstGeom prst="wedgeRoundRectCallout">
            <a:avLst>
              <a:gd name="adj1" fmla="val -27377"/>
              <a:gd name="adj2" fmla="val 108552"/>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Conventional testing approaches do not detect the data-race</a:t>
            </a:r>
          </a:p>
        </p:txBody>
      </p:sp>
      <p:sp>
        <p:nvSpPr>
          <p:cNvPr id="18" name="Rounded Rectangular Callout 17"/>
          <p:cNvSpPr/>
          <p:nvPr/>
        </p:nvSpPr>
        <p:spPr>
          <a:xfrm>
            <a:off x="4508421" y="4773761"/>
            <a:ext cx="2808312" cy="845363"/>
          </a:xfrm>
          <a:prstGeom prst="wedgeRoundRectCallout">
            <a:avLst>
              <a:gd name="adj1" fmla="val -158692"/>
              <a:gd name="adj2" fmla="val 45748"/>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RV-Predict precisely detects the data-race, and reports the relevant stack-traces</a:t>
            </a:r>
          </a:p>
        </p:txBody>
      </p:sp>
      <p:pic>
        <p:nvPicPr>
          <p:cNvPr id="15" name="Picture 14"/>
          <p:cNvPicPr>
            <a:picLocks noChangeAspect="1"/>
          </p:cNvPicPr>
          <p:nvPr/>
        </p:nvPicPr>
        <p:blipFill>
          <a:blip r:embed="rId3"/>
          <a:stretch>
            <a:fillRect/>
          </a:stretch>
        </p:blipFill>
        <p:spPr>
          <a:xfrm>
            <a:off x="358163" y="2337203"/>
            <a:ext cx="2171700" cy="590550"/>
          </a:xfrm>
          <a:prstGeom prst="rect">
            <a:avLst/>
          </a:prstGeom>
        </p:spPr>
      </p:pic>
      <p:sp>
        <p:nvSpPr>
          <p:cNvPr id="19" name="Right Arrow 18"/>
          <p:cNvSpPr/>
          <p:nvPr/>
        </p:nvSpPr>
        <p:spPr>
          <a:xfrm rot="10800000">
            <a:off x="2021417" y="2668325"/>
            <a:ext cx="750971"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4"/>
          <a:stretch>
            <a:fillRect/>
          </a:stretch>
        </p:blipFill>
        <p:spPr>
          <a:xfrm>
            <a:off x="184731" y="3183284"/>
            <a:ext cx="2266950" cy="200025"/>
          </a:xfrm>
          <a:prstGeom prst="rect">
            <a:avLst/>
          </a:prstGeom>
        </p:spPr>
      </p:pic>
      <p:sp>
        <p:nvSpPr>
          <p:cNvPr id="24" name="TextBox 23"/>
          <p:cNvSpPr txBox="1"/>
          <p:nvPr/>
        </p:nvSpPr>
        <p:spPr>
          <a:xfrm>
            <a:off x="608459" y="3231388"/>
            <a:ext cx="367408" cy="369332"/>
          </a:xfrm>
          <a:prstGeom prst="rect">
            <a:avLst/>
          </a:prstGeom>
          <a:noFill/>
        </p:spPr>
        <p:txBody>
          <a:bodyPr wrap="none" rtlCol="0">
            <a:spAutoFit/>
          </a:bodyPr>
          <a:lstStyle/>
          <a:p>
            <a:r>
              <a:rPr lang="en-US" dirty="0"/>
              <a:t>…</a:t>
            </a:r>
          </a:p>
        </p:txBody>
      </p:sp>
      <p:pic>
        <p:nvPicPr>
          <p:cNvPr id="21" name="Picture 20"/>
          <p:cNvPicPr>
            <a:picLocks noChangeAspect="1"/>
          </p:cNvPicPr>
          <p:nvPr/>
        </p:nvPicPr>
        <p:blipFill>
          <a:blip r:embed="rId5"/>
          <a:stretch>
            <a:fillRect/>
          </a:stretch>
        </p:blipFill>
        <p:spPr>
          <a:xfrm>
            <a:off x="602191" y="3561875"/>
            <a:ext cx="2838450" cy="266700"/>
          </a:xfrm>
          <a:prstGeom prst="rect">
            <a:avLst/>
          </a:prstGeom>
        </p:spPr>
      </p:pic>
      <p:sp>
        <p:nvSpPr>
          <p:cNvPr id="26" name="TextBox 25"/>
          <p:cNvSpPr txBox="1"/>
          <p:nvPr/>
        </p:nvSpPr>
        <p:spPr>
          <a:xfrm>
            <a:off x="309620" y="2812755"/>
            <a:ext cx="367408" cy="369332"/>
          </a:xfrm>
          <a:prstGeom prst="rect">
            <a:avLst/>
          </a:prstGeom>
          <a:noFill/>
        </p:spPr>
        <p:txBody>
          <a:bodyPr wrap="none" rtlCol="0">
            <a:spAutoFit/>
          </a:bodyPr>
          <a:lstStyle/>
          <a:p>
            <a:r>
              <a:rPr lang="en-US" dirty="0"/>
              <a:t>…</a:t>
            </a:r>
          </a:p>
        </p:txBody>
      </p:sp>
      <p:sp>
        <p:nvSpPr>
          <p:cNvPr id="27" name="Right Arrow 26"/>
          <p:cNvSpPr/>
          <p:nvPr/>
        </p:nvSpPr>
        <p:spPr>
          <a:xfrm rot="7234405">
            <a:off x="2251909" y="3187925"/>
            <a:ext cx="750971"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608459" y="3594620"/>
            <a:ext cx="367408" cy="369332"/>
          </a:xfrm>
          <a:prstGeom prst="rect">
            <a:avLst/>
          </a:prstGeom>
          <a:noFill/>
        </p:spPr>
        <p:txBody>
          <a:bodyPr wrap="none" rtlCol="0">
            <a:spAutoFit/>
          </a:bodyPr>
          <a:lstStyle/>
          <a:p>
            <a:r>
              <a:rPr lang="en-US" dirty="0"/>
              <a:t>…</a:t>
            </a:r>
          </a:p>
        </p:txBody>
      </p:sp>
      <p:pic>
        <p:nvPicPr>
          <p:cNvPr id="1031" name="Picture 7" descr="Lady Bug Clip Ar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6012" y="2546092"/>
            <a:ext cx="522977" cy="505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134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C Data Race Example </a:t>
            </a:r>
          </a:p>
        </p:txBody>
      </p:sp>
      <p:sp>
        <p:nvSpPr>
          <p:cNvPr id="5" name="Content Placeholder 2"/>
          <p:cNvSpPr txBox="1">
            <a:spLocks/>
          </p:cNvSpPr>
          <p:nvPr/>
        </p:nvSpPr>
        <p:spPr>
          <a:xfrm>
            <a:off x="3657600" y="1644916"/>
            <a:ext cx="5334000" cy="5213084"/>
          </a:xfrm>
          <a:prstGeom prst="rect">
            <a:avLst/>
          </a:prstGeom>
        </p:spPr>
        <p:txBody>
          <a:bodyPr vert="horz" lIns="54864" tIns="91440" rtlCol="0">
            <a:norm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dirty="0"/>
              <a:t>What value does it return?</a:t>
            </a:r>
          </a:p>
          <a:p>
            <a:r>
              <a:rPr lang="en-US" dirty="0"/>
              <a:t>Data race on shared </a:t>
            </a:r>
            <a:r>
              <a:rPr lang="en-US" dirty="0" err="1">
                <a:latin typeface="Courier New" panose="02070309020205020404" pitchFamily="49" charset="0"/>
                <a:cs typeface="Courier New" panose="02070309020205020404" pitchFamily="49" charset="0"/>
              </a:rPr>
              <a:t>var</a:t>
            </a:r>
            <a:endParaRPr lang="en-US" dirty="0">
              <a:latin typeface="Courier New" panose="02070309020205020404" pitchFamily="49" charset="0"/>
              <a:cs typeface="Courier New" panose="02070309020205020404" pitchFamily="49" charset="0"/>
            </a:endParaRPr>
          </a:p>
          <a:p>
            <a:r>
              <a:rPr lang="en-US" dirty="0"/>
              <a:t>This one is easy to spot, but data races can be evil</a:t>
            </a:r>
          </a:p>
          <a:p>
            <a:pPr lvl="1"/>
            <a:r>
              <a:rPr lang="en-US" dirty="0"/>
              <a:t>Non-deterministic</a:t>
            </a:r>
          </a:p>
          <a:p>
            <a:pPr lvl="1"/>
            <a:r>
              <a:rPr lang="en-US" dirty="0"/>
              <a:t>Rare</a:t>
            </a:r>
          </a:p>
          <a:p>
            <a:pPr lvl="1"/>
            <a:r>
              <a:rPr lang="en-US" dirty="0"/>
              <a:t>Hard to reproduce</a:t>
            </a:r>
          </a:p>
          <a:p>
            <a:r>
              <a:rPr lang="en-US" dirty="0"/>
              <a:t>Led to catastrophic failures</a:t>
            </a:r>
          </a:p>
          <a:p>
            <a:pPr lvl="1"/>
            <a:r>
              <a:rPr lang="en-US" dirty="0"/>
              <a:t>Human life (</a:t>
            </a:r>
            <a:r>
              <a:rPr lang="en-US" dirty="0" err="1"/>
              <a:t>Therac</a:t>
            </a:r>
            <a:r>
              <a:rPr lang="en-US" dirty="0"/>
              <a:t> 25, Northeastern blackout, …) </a:t>
            </a:r>
          </a:p>
        </p:txBody>
      </p:sp>
      <p:pic>
        <p:nvPicPr>
          <p:cNvPr id="8" name="Picture 7"/>
          <p:cNvPicPr>
            <a:picLocks noChangeAspect="1"/>
          </p:cNvPicPr>
          <p:nvPr/>
        </p:nvPicPr>
        <p:blipFill>
          <a:blip r:embed="rId2"/>
          <a:stretch>
            <a:fillRect/>
          </a:stretch>
        </p:blipFill>
        <p:spPr>
          <a:xfrm>
            <a:off x="228600" y="1544820"/>
            <a:ext cx="2971800" cy="5192264"/>
          </a:xfrm>
          <a:prstGeom prst="rect">
            <a:avLst/>
          </a:prstGeom>
        </p:spPr>
      </p:pic>
    </p:spTree>
    <p:extLst>
      <p:ext uri="{BB962C8B-B14F-4D97-AF65-F5344CB8AC3E}">
        <p14:creationId xmlns:p14="http://schemas.microsoft.com/office/powerpoint/2010/main" val="617780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3765" y="2267896"/>
            <a:ext cx="2250259" cy="3931604"/>
          </a:xfrm>
          <a:prstGeom prst="rect">
            <a:avLst/>
          </a:prstGeom>
        </p:spPr>
      </p:pic>
      <p:sp>
        <p:nvSpPr>
          <p:cNvPr id="2" name="Title 1"/>
          <p:cNvSpPr>
            <a:spLocks noGrp="1"/>
          </p:cNvSpPr>
          <p:nvPr>
            <p:ph type="title"/>
          </p:nvPr>
        </p:nvSpPr>
        <p:spPr/>
        <p:txBody>
          <a:bodyPr/>
          <a:lstStyle/>
          <a:p>
            <a:r>
              <a:rPr lang="en-US" dirty="0"/>
              <a:t>Expected Execution</a:t>
            </a:r>
          </a:p>
        </p:txBody>
      </p:sp>
      <p:sp>
        <p:nvSpPr>
          <p:cNvPr id="5" name="TextBox 4"/>
          <p:cNvSpPr txBox="1"/>
          <p:nvPr/>
        </p:nvSpPr>
        <p:spPr>
          <a:xfrm>
            <a:off x="3200400" y="2209800"/>
            <a:ext cx="1903085" cy="3108543"/>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main</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1. write(var,0)</a:t>
            </a:r>
          </a:p>
          <a:p>
            <a:r>
              <a:rPr lang="en-US" sz="1400" dirty="0">
                <a:latin typeface="Courier New" panose="02070309020205020404" pitchFamily="49" charset="0"/>
                <a:cs typeface="Courier New" panose="02070309020205020404" pitchFamily="49" charset="0"/>
              </a:rPr>
              <a:t>2. fork(thread1)</a:t>
            </a:r>
          </a:p>
          <a:p>
            <a:r>
              <a:rPr lang="en-US" sz="1400" dirty="0">
                <a:latin typeface="Courier New" panose="02070309020205020404" pitchFamily="49" charset="0"/>
                <a:cs typeface="Courier New" panose="02070309020205020404" pitchFamily="49" charset="0"/>
              </a:rPr>
              <a:t>3. fork(thread2)</a:t>
            </a: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8. join(thread1)</a:t>
            </a:r>
          </a:p>
          <a:p>
            <a:r>
              <a:rPr lang="en-US" sz="1400" dirty="0">
                <a:latin typeface="Courier New" panose="02070309020205020404" pitchFamily="49" charset="0"/>
                <a:cs typeface="Courier New" panose="02070309020205020404" pitchFamily="49" charset="0"/>
              </a:rPr>
              <a:t>9. join(thread2)</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return(2) </a:t>
            </a:r>
          </a:p>
        </p:txBody>
      </p:sp>
      <p:sp>
        <p:nvSpPr>
          <p:cNvPr id="8" name="TextBox 7"/>
          <p:cNvSpPr txBox="1"/>
          <p:nvPr/>
        </p:nvSpPr>
        <p:spPr>
          <a:xfrm>
            <a:off x="5257800" y="2209800"/>
            <a:ext cx="1903085" cy="1600438"/>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thread1</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4. read(var,0)</a:t>
            </a:r>
          </a:p>
          <a:p>
            <a:r>
              <a:rPr lang="en-US" sz="1400" dirty="0">
                <a:latin typeface="Courier New" panose="02070309020205020404" pitchFamily="49" charset="0"/>
                <a:cs typeface="Courier New" panose="02070309020205020404" pitchFamily="49" charset="0"/>
              </a:rPr>
              <a:t>5. write(var,1) </a:t>
            </a:r>
          </a:p>
        </p:txBody>
      </p:sp>
      <p:sp>
        <p:nvSpPr>
          <p:cNvPr id="9" name="TextBox 8"/>
          <p:cNvSpPr txBox="1"/>
          <p:nvPr/>
        </p:nvSpPr>
        <p:spPr>
          <a:xfrm>
            <a:off x="7327013" y="2209800"/>
            <a:ext cx="1903085" cy="2031325"/>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thread2</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6. read(var,1)</a:t>
            </a:r>
          </a:p>
          <a:p>
            <a:r>
              <a:rPr lang="en-US" sz="1400" dirty="0">
                <a:latin typeface="Courier New" panose="02070309020205020404" pitchFamily="49" charset="0"/>
                <a:cs typeface="Courier New" panose="02070309020205020404" pitchFamily="49" charset="0"/>
              </a:rPr>
              <a:t>7. write(var,2) </a:t>
            </a:r>
          </a:p>
        </p:txBody>
      </p:sp>
      <p:sp>
        <p:nvSpPr>
          <p:cNvPr id="10" name="TextBox 9"/>
          <p:cNvSpPr txBox="1"/>
          <p:nvPr/>
        </p:nvSpPr>
        <p:spPr>
          <a:xfrm>
            <a:off x="152400" y="1676400"/>
            <a:ext cx="2400016" cy="523220"/>
          </a:xfrm>
          <a:prstGeom prst="rect">
            <a:avLst/>
          </a:prstGeom>
          <a:noFill/>
        </p:spPr>
        <p:txBody>
          <a:bodyPr wrap="none" rtlCol="0">
            <a:spAutoFit/>
          </a:bodyPr>
          <a:lstStyle/>
          <a:p>
            <a:r>
              <a:rPr lang="en-US" sz="2800" u="sng" dirty="0"/>
              <a:t>Code                    </a:t>
            </a:r>
          </a:p>
        </p:txBody>
      </p:sp>
      <p:sp>
        <p:nvSpPr>
          <p:cNvPr id="11" name="TextBox 10"/>
          <p:cNvSpPr txBox="1"/>
          <p:nvPr/>
        </p:nvSpPr>
        <p:spPr>
          <a:xfrm>
            <a:off x="3162584" y="1676400"/>
            <a:ext cx="5861669" cy="523220"/>
          </a:xfrm>
          <a:prstGeom prst="rect">
            <a:avLst/>
          </a:prstGeom>
          <a:noFill/>
        </p:spPr>
        <p:txBody>
          <a:bodyPr wrap="none" rtlCol="0">
            <a:spAutoFit/>
          </a:bodyPr>
          <a:lstStyle/>
          <a:p>
            <a:r>
              <a:rPr lang="en-US" sz="2800" u="sng" dirty="0"/>
              <a:t>Event Trace                                                       </a:t>
            </a:r>
          </a:p>
        </p:txBody>
      </p:sp>
      <p:grpSp>
        <p:nvGrpSpPr>
          <p:cNvPr id="14" name="Group 13"/>
          <p:cNvGrpSpPr/>
          <p:nvPr/>
        </p:nvGrpSpPr>
        <p:grpSpPr>
          <a:xfrm>
            <a:off x="59634" y="2627244"/>
            <a:ext cx="3207027" cy="295788"/>
            <a:chOff x="59634" y="2627244"/>
            <a:chExt cx="3207027" cy="295788"/>
          </a:xfrm>
        </p:grpSpPr>
        <p:sp>
          <p:nvSpPr>
            <p:cNvPr id="12" name="Right Arrow 1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3038061" y="2667000"/>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430695" y="2882003"/>
            <a:ext cx="2838803" cy="2051119"/>
            <a:chOff x="59634" y="832157"/>
            <a:chExt cx="2838803" cy="2051119"/>
          </a:xfrm>
        </p:grpSpPr>
        <p:sp>
          <p:nvSpPr>
            <p:cNvPr id="16" name="Right Arrow 15"/>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2669837" y="832157"/>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427383" y="3084098"/>
            <a:ext cx="2838803" cy="2031241"/>
            <a:chOff x="59634" y="852035"/>
            <a:chExt cx="2838803" cy="2031241"/>
          </a:xfrm>
        </p:grpSpPr>
        <p:sp>
          <p:nvSpPr>
            <p:cNvPr id="19" name="Right Arrow 1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2669837" y="852035"/>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457200" y="3179595"/>
            <a:ext cx="4867987" cy="382074"/>
            <a:chOff x="184770" y="2627244"/>
            <a:chExt cx="4867987" cy="382074"/>
          </a:xfrm>
        </p:grpSpPr>
        <p:sp>
          <p:nvSpPr>
            <p:cNvPr id="22" name="Right Arrow 21"/>
            <p:cNvSpPr/>
            <p:nvPr/>
          </p:nvSpPr>
          <p:spPr>
            <a:xfrm>
              <a:off x="184770"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a:off x="4824157" y="2753286"/>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457200" y="3182910"/>
            <a:ext cx="4867987" cy="596586"/>
            <a:chOff x="192156" y="2627244"/>
            <a:chExt cx="4867987" cy="596586"/>
          </a:xfrm>
        </p:grpSpPr>
        <p:sp>
          <p:nvSpPr>
            <p:cNvPr id="26" name="Right Arrow 25"/>
            <p:cNvSpPr/>
            <p:nvPr/>
          </p:nvSpPr>
          <p:spPr>
            <a:xfrm>
              <a:off x="192156"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a:off x="4831543" y="2967798"/>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436196" y="3733800"/>
            <a:ext cx="6955204" cy="455164"/>
            <a:chOff x="59634" y="2428112"/>
            <a:chExt cx="6955204" cy="455164"/>
          </a:xfrm>
        </p:grpSpPr>
        <p:sp>
          <p:nvSpPr>
            <p:cNvPr id="29" name="Right Arrow 2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6786238" y="2428112"/>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p:cNvGrpSpPr/>
          <p:nvPr/>
        </p:nvGrpSpPr>
        <p:grpSpPr>
          <a:xfrm>
            <a:off x="436196" y="3932932"/>
            <a:ext cx="6955204" cy="256032"/>
            <a:chOff x="59634" y="2627244"/>
            <a:chExt cx="6955204" cy="256032"/>
          </a:xfrm>
        </p:grpSpPr>
        <p:sp>
          <p:nvSpPr>
            <p:cNvPr id="32" name="Right Arrow 3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a:off x="6786238"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430695" y="4363278"/>
            <a:ext cx="2835966" cy="1123122"/>
            <a:chOff x="59634" y="1760154"/>
            <a:chExt cx="2835966" cy="1123122"/>
          </a:xfrm>
        </p:grpSpPr>
        <p:sp>
          <p:nvSpPr>
            <p:cNvPr id="35" name="Right Arrow 34"/>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a:off x="2667000" y="176015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437322" y="4562061"/>
            <a:ext cx="2835966" cy="1123122"/>
            <a:chOff x="59634" y="1760154"/>
            <a:chExt cx="2835966" cy="1123122"/>
          </a:xfrm>
        </p:grpSpPr>
        <p:sp>
          <p:nvSpPr>
            <p:cNvPr id="39" name="Right Arrow 3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2667000" y="176015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437322" y="5001768"/>
            <a:ext cx="2835966" cy="1057788"/>
            <a:chOff x="59634" y="1825488"/>
            <a:chExt cx="2835966" cy="1057788"/>
          </a:xfrm>
        </p:grpSpPr>
        <p:sp>
          <p:nvSpPr>
            <p:cNvPr id="42" name="Right Arrow 4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Arrow 42"/>
            <p:cNvSpPr/>
            <p:nvPr/>
          </p:nvSpPr>
          <p:spPr>
            <a:xfrm>
              <a:off x="2667000" y="1825488"/>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222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a:blip r:embed="rId2"/>
          <a:stretch>
            <a:fillRect/>
          </a:stretch>
        </p:blipFill>
        <p:spPr>
          <a:xfrm>
            <a:off x="313765" y="2267896"/>
            <a:ext cx="2250259" cy="3931604"/>
          </a:xfrm>
          <a:prstGeom prst="rect">
            <a:avLst/>
          </a:prstGeom>
        </p:spPr>
      </p:pic>
      <p:sp>
        <p:nvSpPr>
          <p:cNvPr id="2" name="Title 1"/>
          <p:cNvSpPr>
            <a:spLocks noGrp="1"/>
          </p:cNvSpPr>
          <p:nvPr>
            <p:ph type="title"/>
          </p:nvPr>
        </p:nvSpPr>
        <p:spPr/>
        <p:txBody>
          <a:bodyPr/>
          <a:lstStyle/>
          <a:p>
            <a:r>
              <a:rPr lang="en-US" dirty="0" err="1"/>
              <a:t>UnExpected</a:t>
            </a:r>
            <a:r>
              <a:rPr lang="en-US" dirty="0"/>
              <a:t> Execution (Rare)</a:t>
            </a:r>
          </a:p>
        </p:txBody>
      </p:sp>
      <p:sp>
        <p:nvSpPr>
          <p:cNvPr id="5" name="TextBox 4"/>
          <p:cNvSpPr txBox="1"/>
          <p:nvPr/>
        </p:nvSpPr>
        <p:spPr>
          <a:xfrm>
            <a:off x="3200400" y="2209800"/>
            <a:ext cx="1903085" cy="3108543"/>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main</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1. write(var,0)</a:t>
            </a:r>
          </a:p>
          <a:p>
            <a:r>
              <a:rPr lang="en-US" sz="1400" dirty="0">
                <a:latin typeface="Courier New" panose="02070309020205020404" pitchFamily="49" charset="0"/>
                <a:cs typeface="Courier New" panose="02070309020205020404" pitchFamily="49" charset="0"/>
              </a:rPr>
              <a:t>2. fork(thread1)</a:t>
            </a:r>
          </a:p>
          <a:p>
            <a:r>
              <a:rPr lang="en-US" sz="1400" dirty="0">
                <a:latin typeface="Courier New" panose="02070309020205020404" pitchFamily="49" charset="0"/>
                <a:cs typeface="Courier New" panose="02070309020205020404" pitchFamily="49" charset="0"/>
              </a:rPr>
              <a:t>3. fork(thread2)</a:t>
            </a: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8. join(thread1)</a:t>
            </a:r>
          </a:p>
          <a:p>
            <a:r>
              <a:rPr lang="en-US" sz="1400" dirty="0">
                <a:latin typeface="Courier New" panose="02070309020205020404" pitchFamily="49" charset="0"/>
                <a:cs typeface="Courier New" panose="02070309020205020404" pitchFamily="49" charset="0"/>
              </a:rPr>
              <a:t>9. join(thread2)</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return(1) </a:t>
            </a:r>
          </a:p>
        </p:txBody>
      </p:sp>
      <p:sp>
        <p:nvSpPr>
          <p:cNvPr id="8" name="TextBox 7"/>
          <p:cNvSpPr txBox="1"/>
          <p:nvPr/>
        </p:nvSpPr>
        <p:spPr>
          <a:xfrm>
            <a:off x="5257800" y="2209800"/>
            <a:ext cx="1903085" cy="1815882"/>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thread1</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4. read(var,0)</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6. write(var,1) </a:t>
            </a:r>
          </a:p>
        </p:txBody>
      </p:sp>
      <p:sp>
        <p:nvSpPr>
          <p:cNvPr id="9" name="TextBox 8"/>
          <p:cNvSpPr txBox="1"/>
          <p:nvPr/>
        </p:nvSpPr>
        <p:spPr>
          <a:xfrm>
            <a:off x="7327013" y="2209800"/>
            <a:ext cx="1903085" cy="2031325"/>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thread2</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5. read(var,0)</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7. write(var,1) </a:t>
            </a:r>
          </a:p>
        </p:txBody>
      </p:sp>
      <p:sp>
        <p:nvSpPr>
          <p:cNvPr id="10" name="TextBox 9"/>
          <p:cNvSpPr txBox="1"/>
          <p:nvPr/>
        </p:nvSpPr>
        <p:spPr>
          <a:xfrm>
            <a:off x="152400" y="1676400"/>
            <a:ext cx="2400016" cy="523220"/>
          </a:xfrm>
          <a:prstGeom prst="rect">
            <a:avLst/>
          </a:prstGeom>
          <a:noFill/>
        </p:spPr>
        <p:txBody>
          <a:bodyPr wrap="none" rtlCol="0">
            <a:spAutoFit/>
          </a:bodyPr>
          <a:lstStyle/>
          <a:p>
            <a:r>
              <a:rPr lang="en-US" sz="2800" u="sng" dirty="0"/>
              <a:t>Code                    </a:t>
            </a:r>
          </a:p>
        </p:txBody>
      </p:sp>
      <p:sp>
        <p:nvSpPr>
          <p:cNvPr id="11" name="TextBox 10"/>
          <p:cNvSpPr txBox="1"/>
          <p:nvPr/>
        </p:nvSpPr>
        <p:spPr>
          <a:xfrm>
            <a:off x="3162584" y="1676400"/>
            <a:ext cx="5861669" cy="523220"/>
          </a:xfrm>
          <a:prstGeom prst="rect">
            <a:avLst/>
          </a:prstGeom>
          <a:noFill/>
        </p:spPr>
        <p:txBody>
          <a:bodyPr wrap="none" rtlCol="0">
            <a:spAutoFit/>
          </a:bodyPr>
          <a:lstStyle/>
          <a:p>
            <a:r>
              <a:rPr lang="en-US" sz="2800" u="sng" dirty="0"/>
              <a:t>Event Trace                                                       </a:t>
            </a:r>
          </a:p>
        </p:txBody>
      </p:sp>
      <p:grpSp>
        <p:nvGrpSpPr>
          <p:cNvPr id="14" name="Group 13"/>
          <p:cNvGrpSpPr/>
          <p:nvPr/>
        </p:nvGrpSpPr>
        <p:grpSpPr>
          <a:xfrm>
            <a:off x="59634" y="2627244"/>
            <a:ext cx="3207027" cy="295788"/>
            <a:chOff x="59634" y="2627244"/>
            <a:chExt cx="3207027" cy="295788"/>
          </a:xfrm>
        </p:grpSpPr>
        <p:sp>
          <p:nvSpPr>
            <p:cNvPr id="12" name="Right Arrow 1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3038061" y="2667000"/>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430695" y="2882003"/>
            <a:ext cx="2838803" cy="2051119"/>
            <a:chOff x="59634" y="832157"/>
            <a:chExt cx="2838803" cy="2051119"/>
          </a:xfrm>
        </p:grpSpPr>
        <p:sp>
          <p:nvSpPr>
            <p:cNvPr id="16" name="Right Arrow 15"/>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2669837" y="832157"/>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427383" y="3084098"/>
            <a:ext cx="2838803" cy="2031241"/>
            <a:chOff x="59634" y="852035"/>
            <a:chExt cx="2838803" cy="2031241"/>
          </a:xfrm>
        </p:grpSpPr>
        <p:sp>
          <p:nvSpPr>
            <p:cNvPr id="19" name="Right Arrow 1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2669837" y="852035"/>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457200" y="3179595"/>
            <a:ext cx="4867987" cy="382074"/>
            <a:chOff x="184770" y="2627244"/>
            <a:chExt cx="4867987" cy="382074"/>
          </a:xfrm>
        </p:grpSpPr>
        <p:sp>
          <p:nvSpPr>
            <p:cNvPr id="22" name="Right Arrow 21"/>
            <p:cNvSpPr/>
            <p:nvPr/>
          </p:nvSpPr>
          <p:spPr>
            <a:xfrm>
              <a:off x="184770"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a:off x="4824157" y="2753286"/>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457200" y="3182910"/>
            <a:ext cx="4867987" cy="806922"/>
            <a:chOff x="192156" y="2627244"/>
            <a:chExt cx="4867987" cy="806922"/>
          </a:xfrm>
        </p:grpSpPr>
        <p:sp>
          <p:nvSpPr>
            <p:cNvPr id="26" name="Right Arrow 25"/>
            <p:cNvSpPr/>
            <p:nvPr/>
          </p:nvSpPr>
          <p:spPr>
            <a:xfrm>
              <a:off x="192156"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a:off x="4831543" y="317813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436196" y="3505200"/>
            <a:ext cx="6955204" cy="683764"/>
            <a:chOff x="59634" y="2199512"/>
            <a:chExt cx="6955204" cy="683764"/>
          </a:xfrm>
        </p:grpSpPr>
        <p:sp>
          <p:nvSpPr>
            <p:cNvPr id="29" name="Right Arrow 2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6786238" y="2199512"/>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p:cNvGrpSpPr/>
          <p:nvPr/>
        </p:nvGrpSpPr>
        <p:grpSpPr>
          <a:xfrm>
            <a:off x="436196" y="3932932"/>
            <a:ext cx="6955204" cy="256032"/>
            <a:chOff x="59634" y="2627244"/>
            <a:chExt cx="6955204" cy="256032"/>
          </a:xfrm>
        </p:grpSpPr>
        <p:sp>
          <p:nvSpPr>
            <p:cNvPr id="32" name="Right Arrow 3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a:off x="6786238"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430695" y="4363278"/>
            <a:ext cx="2835966" cy="1123122"/>
            <a:chOff x="59634" y="1760154"/>
            <a:chExt cx="2835966" cy="1123122"/>
          </a:xfrm>
        </p:grpSpPr>
        <p:sp>
          <p:nvSpPr>
            <p:cNvPr id="35" name="Right Arrow 34"/>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a:off x="2667000" y="176015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437322" y="4562061"/>
            <a:ext cx="2835966" cy="1123122"/>
            <a:chOff x="59634" y="1760154"/>
            <a:chExt cx="2835966" cy="1123122"/>
          </a:xfrm>
        </p:grpSpPr>
        <p:sp>
          <p:nvSpPr>
            <p:cNvPr id="39" name="Right Arrow 38"/>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2667000" y="176015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437322" y="5001768"/>
            <a:ext cx="2835966" cy="1057788"/>
            <a:chOff x="59634" y="1825488"/>
            <a:chExt cx="2835966" cy="1057788"/>
          </a:xfrm>
        </p:grpSpPr>
        <p:sp>
          <p:nvSpPr>
            <p:cNvPr id="42" name="Right Arrow 41"/>
            <p:cNvSpPr/>
            <p:nvPr/>
          </p:nvSpPr>
          <p:spPr>
            <a:xfrm>
              <a:off x="59634" y="2627244"/>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Arrow 42"/>
            <p:cNvSpPr/>
            <p:nvPr/>
          </p:nvSpPr>
          <p:spPr>
            <a:xfrm>
              <a:off x="2667000" y="1825488"/>
              <a:ext cx="228600" cy="256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55808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2604" y="3942051"/>
            <a:ext cx="1558606" cy="2723162"/>
          </a:xfrm>
          <a:prstGeom prst="rect">
            <a:avLst/>
          </a:prstGeom>
        </p:spPr>
      </p:pic>
      <p:sp>
        <p:nvSpPr>
          <p:cNvPr id="2" name="Title 1"/>
          <p:cNvSpPr>
            <a:spLocks noGrp="1"/>
          </p:cNvSpPr>
          <p:nvPr>
            <p:ph type="title"/>
          </p:nvPr>
        </p:nvSpPr>
        <p:spPr/>
        <p:txBody>
          <a:bodyPr/>
          <a:lstStyle/>
          <a:p>
            <a:r>
              <a:rPr lang="en-US" dirty="0"/>
              <a:t>RV-Predict Approach</a:t>
            </a:r>
          </a:p>
        </p:txBody>
      </p:sp>
      <p:sp>
        <p:nvSpPr>
          <p:cNvPr id="3" name="Content Placeholder 2"/>
          <p:cNvSpPr>
            <a:spLocks noGrp="1"/>
          </p:cNvSpPr>
          <p:nvPr>
            <p:ph idx="1"/>
          </p:nvPr>
        </p:nvSpPr>
        <p:spPr>
          <a:xfrm>
            <a:off x="228600" y="1600200"/>
            <a:ext cx="8229600" cy="1653809"/>
          </a:xfrm>
        </p:spPr>
        <p:txBody>
          <a:bodyPr>
            <a:normAutofit/>
          </a:bodyPr>
          <a:lstStyle/>
          <a:p>
            <a:pPr marL="576072" indent="-457200">
              <a:buFont typeface="+mj-lt"/>
              <a:buAutoNum type="arabicPeriod"/>
            </a:pPr>
            <a:r>
              <a:rPr lang="en-US" sz="2400" dirty="0"/>
              <a:t>Instrument program to emit event trace when executed</a:t>
            </a:r>
          </a:p>
          <a:p>
            <a:pPr marL="576072" indent="-457200">
              <a:buFont typeface="+mj-lt"/>
              <a:buAutoNum type="arabicPeriod"/>
            </a:pPr>
            <a:r>
              <a:rPr lang="en-US" sz="2400" dirty="0"/>
              <a:t>Give every observed event an order variable</a:t>
            </a:r>
          </a:p>
          <a:p>
            <a:pPr marL="576072" indent="-457200">
              <a:buFont typeface="+mj-lt"/>
              <a:buAutoNum type="arabicPeriod"/>
            </a:pPr>
            <a:r>
              <a:rPr lang="en-US" sz="2400" dirty="0"/>
              <a:t>Encode event causal ordering and data race as constraints</a:t>
            </a:r>
          </a:p>
          <a:p>
            <a:pPr marL="576072" indent="-457200">
              <a:buFont typeface="+mj-lt"/>
              <a:buAutoNum type="arabicPeriod"/>
            </a:pPr>
            <a:r>
              <a:rPr lang="en-US" sz="2400" dirty="0"/>
              <a:t>Solve constraints with SMT solver</a:t>
            </a:r>
          </a:p>
        </p:txBody>
      </p:sp>
      <p:sp>
        <p:nvSpPr>
          <p:cNvPr id="37" name="Rounded Rectangle 36"/>
          <p:cNvSpPr/>
          <p:nvPr/>
        </p:nvSpPr>
        <p:spPr>
          <a:xfrm>
            <a:off x="152400" y="3881003"/>
            <a:ext cx="1732274" cy="2824597"/>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457199" y="3352801"/>
            <a:ext cx="957313" cy="523220"/>
          </a:xfrm>
          <a:prstGeom prst="rect">
            <a:avLst/>
          </a:prstGeom>
          <a:noFill/>
        </p:spPr>
        <p:txBody>
          <a:bodyPr wrap="none" rtlCol="0">
            <a:spAutoFit/>
          </a:bodyPr>
          <a:lstStyle/>
          <a:p>
            <a:r>
              <a:rPr lang="en-US" sz="2800" dirty="0"/>
              <a:t>Code</a:t>
            </a:r>
          </a:p>
        </p:txBody>
      </p:sp>
      <p:grpSp>
        <p:nvGrpSpPr>
          <p:cNvPr id="40" name="Group 39"/>
          <p:cNvGrpSpPr/>
          <p:nvPr/>
        </p:nvGrpSpPr>
        <p:grpSpPr>
          <a:xfrm>
            <a:off x="1650992" y="3352801"/>
            <a:ext cx="2921008" cy="2072485"/>
            <a:chOff x="1269992" y="1600200"/>
            <a:chExt cx="2921008" cy="2072485"/>
          </a:xfrm>
        </p:grpSpPr>
        <p:sp>
          <p:nvSpPr>
            <p:cNvPr id="41" name="Oval 40"/>
            <p:cNvSpPr/>
            <p:nvPr/>
          </p:nvSpPr>
          <p:spPr>
            <a:xfrm>
              <a:off x="20574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3622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6670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9718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2766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5814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886201" y="22098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p:cNvCxnSpPr>
              <a:stCxn id="41" idx="6"/>
              <a:endCxn id="42" idx="2"/>
            </p:cNvCxnSpPr>
            <p:nvPr/>
          </p:nvCxnSpPr>
          <p:spPr>
            <a:xfrm>
              <a:off x="2133600"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2" idx="6"/>
              <a:endCxn id="43" idx="2"/>
            </p:cNvCxnSpPr>
            <p:nvPr/>
          </p:nvCxnSpPr>
          <p:spPr>
            <a:xfrm>
              <a:off x="2438400"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828800"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3047999" y="2251075"/>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3352799"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657599"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3962399"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2743199" y="22479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981200" y="1600200"/>
              <a:ext cx="1894237" cy="523220"/>
            </a:xfrm>
            <a:prstGeom prst="rect">
              <a:avLst/>
            </a:prstGeom>
            <a:noFill/>
          </p:spPr>
          <p:txBody>
            <a:bodyPr wrap="none" rtlCol="0">
              <a:spAutoFit/>
            </a:bodyPr>
            <a:lstStyle/>
            <a:p>
              <a:r>
                <a:rPr lang="en-US" sz="2800" dirty="0"/>
                <a:t>Event Trace</a:t>
              </a:r>
            </a:p>
          </p:txBody>
        </p:sp>
        <p:sp>
          <p:nvSpPr>
            <p:cNvPr id="57" name="Right Arrow 56"/>
            <p:cNvSpPr/>
            <p:nvPr/>
          </p:nvSpPr>
          <p:spPr>
            <a:xfrm rot="18592980">
              <a:off x="1031037" y="2443131"/>
              <a:ext cx="1468509" cy="99060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rot="18487101">
              <a:off x="1028338" y="2690277"/>
              <a:ext cx="1369286" cy="523220"/>
            </a:xfrm>
            <a:prstGeom prst="rect">
              <a:avLst/>
            </a:prstGeom>
            <a:noFill/>
          </p:spPr>
          <p:txBody>
            <a:bodyPr wrap="none" rtlCol="0">
              <a:spAutoFit/>
            </a:bodyPr>
            <a:lstStyle/>
            <a:p>
              <a:r>
                <a:rPr lang="en-US" sz="2800" dirty="0"/>
                <a:t>Execute</a:t>
              </a:r>
            </a:p>
          </p:txBody>
        </p:sp>
      </p:grpSp>
      <p:grpSp>
        <p:nvGrpSpPr>
          <p:cNvPr id="68" name="Group 67"/>
          <p:cNvGrpSpPr/>
          <p:nvPr/>
        </p:nvGrpSpPr>
        <p:grpSpPr>
          <a:xfrm>
            <a:off x="4012453" y="4096026"/>
            <a:ext cx="4064747" cy="2685774"/>
            <a:chOff x="4012453" y="4096026"/>
            <a:chExt cx="4064747" cy="2685774"/>
          </a:xfrm>
        </p:grpSpPr>
        <p:grpSp>
          <p:nvGrpSpPr>
            <p:cNvPr id="66" name="Group 65"/>
            <p:cNvGrpSpPr/>
            <p:nvPr/>
          </p:nvGrpSpPr>
          <p:grpSpPr>
            <a:xfrm>
              <a:off x="4012453" y="4096026"/>
              <a:ext cx="990600" cy="1050281"/>
              <a:chOff x="4012453" y="4096026"/>
              <a:chExt cx="990600" cy="1050281"/>
            </a:xfrm>
          </p:grpSpPr>
          <p:sp>
            <p:nvSpPr>
              <p:cNvPr id="64" name="Right Arrow 63"/>
              <p:cNvSpPr/>
              <p:nvPr/>
            </p:nvSpPr>
            <p:spPr>
              <a:xfrm rot="3389772">
                <a:off x="3991900" y="4135154"/>
                <a:ext cx="1031706"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rot="3389772">
                <a:off x="3995577" y="4330935"/>
                <a:ext cx="993037" cy="523220"/>
              </a:xfrm>
              <a:prstGeom prst="rect">
                <a:avLst/>
              </a:prstGeom>
              <a:noFill/>
            </p:spPr>
            <p:txBody>
              <a:bodyPr wrap="square" rtlCol="0">
                <a:spAutoFit/>
              </a:bodyPr>
              <a:lstStyle/>
              <a:p>
                <a:r>
                  <a:rPr lang="en-US" sz="2800" dirty="0"/>
                  <a:t>Build</a:t>
                </a:r>
              </a:p>
            </p:txBody>
          </p:sp>
        </p:grpSp>
        <p:grpSp>
          <p:nvGrpSpPr>
            <p:cNvPr id="67" name="Group 66"/>
            <p:cNvGrpSpPr/>
            <p:nvPr/>
          </p:nvGrpSpPr>
          <p:grpSpPr>
            <a:xfrm>
              <a:off x="4152449" y="4958700"/>
              <a:ext cx="3924751" cy="1823100"/>
              <a:chOff x="4152449" y="4958700"/>
              <a:chExt cx="3924751" cy="1823100"/>
            </a:xfrm>
          </p:grpSpPr>
          <p:sp>
            <p:nvSpPr>
              <p:cNvPr id="60" name="TextBox 59"/>
              <p:cNvSpPr txBox="1"/>
              <p:nvPr/>
            </p:nvSpPr>
            <p:spPr>
              <a:xfrm>
                <a:off x="4159186" y="4958700"/>
                <a:ext cx="1124026" cy="523220"/>
              </a:xfrm>
              <a:prstGeom prst="rect">
                <a:avLst/>
              </a:prstGeom>
              <a:noFill/>
            </p:spPr>
            <p:txBody>
              <a:bodyPr wrap="none" rtlCol="0">
                <a:spAutoFit/>
              </a:bodyPr>
              <a:lstStyle/>
              <a:p>
                <a:r>
                  <a:rPr lang="en-US" sz="2800" dirty="0"/>
                  <a:t>Model</a:t>
                </a:r>
              </a:p>
            </p:txBody>
          </p:sp>
          <p:sp>
            <p:nvSpPr>
              <p:cNvPr id="61" name="Rectangle 60"/>
              <p:cNvSpPr/>
              <p:nvPr/>
            </p:nvSpPr>
            <p:spPr>
              <a:xfrm>
                <a:off x="4152449" y="5406482"/>
                <a:ext cx="3924751" cy="1375318"/>
              </a:xfrm>
              <a:prstGeom prst="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4202421" y="5544370"/>
                <a:ext cx="3874779" cy="1138773"/>
              </a:xfrm>
              <a:prstGeom prst="rect">
                <a:avLst/>
              </a:prstGeom>
              <a:noFill/>
            </p:spPr>
            <p:txBody>
              <a:bodyPr wrap="none" rtlCol="0">
                <a:spAutoFit/>
              </a:bodyPr>
              <a:lstStyle/>
              <a:p>
                <a:r>
                  <a:rPr lang="en-US" sz="2800" dirty="0"/>
                  <a:t>Causal dependence as</a:t>
                </a:r>
              </a:p>
              <a:p>
                <a:r>
                  <a:rPr lang="en-US" sz="2800" dirty="0"/>
                  <a:t>mathematical formula </a:t>
                </a:r>
                <a:r>
                  <a:rPr lang="en-US" sz="4000" dirty="0">
                    <a:sym typeface="Symbol" panose="05050102010706020507" pitchFamily="18" charset="2"/>
                  </a:rPr>
                  <a:t></a:t>
                </a:r>
                <a:endParaRPr lang="en-US" sz="2800" dirty="0"/>
              </a:p>
            </p:txBody>
          </p:sp>
        </p:grpSp>
      </p:grpSp>
      <p:grpSp>
        <p:nvGrpSpPr>
          <p:cNvPr id="69" name="Group 68"/>
          <p:cNvGrpSpPr/>
          <p:nvPr/>
        </p:nvGrpSpPr>
        <p:grpSpPr>
          <a:xfrm>
            <a:off x="5791170" y="2971800"/>
            <a:ext cx="3581430" cy="3072239"/>
            <a:chOff x="5281845" y="1402140"/>
            <a:chExt cx="3581430" cy="3072239"/>
          </a:xfrm>
        </p:grpSpPr>
        <p:sp>
          <p:nvSpPr>
            <p:cNvPr id="70" name="Right Arrow 69"/>
            <p:cNvSpPr/>
            <p:nvPr/>
          </p:nvSpPr>
          <p:spPr>
            <a:xfrm rot="16200000">
              <a:off x="7024120" y="3210755"/>
              <a:ext cx="1468509" cy="990600"/>
            </a:xfrm>
            <a:prstGeom prst="rightArrow">
              <a:avLst/>
            </a:prstGeom>
            <a:solidFill>
              <a:srgbClr val="FF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rot="16200000">
              <a:off x="7039500" y="3527325"/>
              <a:ext cx="1370888" cy="523220"/>
            </a:xfrm>
            <a:prstGeom prst="rect">
              <a:avLst/>
            </a:prstGeom>
            <a:noFill/>
          </p:spPr>
          <p:txBody>
            <a:bodyPr wrap="none" rtlCol="0">
              <a:spAutoFit/>
            </a:bodyPr>
            <a:lstStyle/>
            <a:p>
              <a:r>
                <a:rPr lang="en-US" sz="2800" dirty="0"/>
                <a:t>Analyze</a:t>
              </a:r>
            </a:p>
          </p:txBody>
        </p:sp>
        <p:sp>
          <p:nvSpPr>
            <p:cNvPr id="72" name="TextBox 71"/>
            <p:cNvSpPr txBox="1"/>
            <p:nvPr/>
          </p:nvSpPr>
          <p:spPr>
            <a:xfrm>
              <a:off x="5281845" y="1402140"/>
              <a:ext cx="3581430" cy="1569660"/>
            </a:xfrm>
            <a:prstGeom prst="rect">
              <a:avLst/>
            </a:prstGeom>
            <a:noFill/>
          </p:spPr>
          <p:txBody>
            <a:bodyPr wrap="none" rtlCol="0">
              <a:spAutoFit/>
            </a:bodyPr>
            <a:lstStyle/>
            <a:p>
              <a:r>
                <a:rPr lang="en-US" sz="2800" dirty="0"/>
                <a:t>Is </a:t>
              </a:r>
              <a:r>
                <a:rPr lang="en-US" sz="4000" dirty="0">
                  <a:sym typeface="Symbol" panose="05050102010706020507" pitchFamily="18" charset="2"/>
                </a:rPr>
                <a:t> </a:t>
              </a:r>
              <a:r>
                <a:rPr lang="en-US" sz="2800" dirty="0" err="1">
                  <a:sym typeface="Symbol" panose="05050102010706020507" pitchFamily="18" charset="2"/>
                </a:rPr>
                <a:t>satisfiable</a:t>
              </a:r>
              <a:r>
                <a:rPr lang="en-US" sz="2800" dirty="0">
                  <a:sym typeface="Symbol" panose="05050102010706020507" pitchFamily="18" charset="2"/>
                </a:rPr>
                <a:t>?</a:t>
              </a:r>
            </a:p>
            <a:p>
              <a:r>
                <a:rPr lang="en-US" sz="2800" dirty="0">
                  <a:sym typeface="Symbol" panose="05050102010706020507" pitchFamily="18" charset="2"/>
                </a:rPr>
                <a:t>(we use Z3 solver)</a:t>
              </a:r>
            </a:p>
            <a:p>
              <a:r>
                <a:rPr lang="en-US" sz="2800" dirty="0">
                  <a:sym typeface="Symbol" panose="05050102010706020507" pitchFamily="18" charset="2"/>
                </a:rPr>
                <a:t>If “yes” then </a:t>
              </a:r>
              <a:r>
                <a:rPr lang="en-US" sz="2800" dirty="0">
                  <a:solidFill>
                    <a:srgbClr val="FF0000"/>
                  </a:solidFill>
                  <a:sym typeface="Symbol" panose="05050102010706020507" pitchFamily="18" charset="2"/>
                </a:rPr>
                <a:t>data race </a:t>
              </a:r>
              <a:r>
                <a:rPr lang="en-US" sz="2800" dirty="0">
                  <a:solidFill>
                    <a:srgbClr val="FF0000"/>
                  </a:solidFill>
                </a:rPr>
                <a:t> </a:t>
              </a:r>
            </a:p>
          </p:txBody>
        </p:sp>
      </p:grpSp>
    </p:spTree>
    <p:extLst>
      <p:ext uri="{BB962C8B-B14F-4D97-AF65-F5344CB8AC3E}">
        <p14:creationId xmlns:p14="http://schemas.microsoft.com/office/powerpoint/2010/main" val="310355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stretch>
            <a:fillRect/>
          </a:stretch>
        </p:blipFill>
        <p:spPr>
          <a:xfrm>
            <a:off x="313765" y="2267896"/>
            <a:ext cx="2250259" cy="3931604"/>
          </a:xfrm>
          <a:prstGeom prst="rect">
            <a:avLst/>
          </a:prstGeom>
        </p:spPr>
      </p:pic>
      <p:sp>
        <p:nvSpPr>
          <p:cNvPr id="2" name="Title 1"/>
          <p:cNvSpPr>
            <a:spLocks noGrp="1"/>
          </p:cNvSpPr>
          <p:nvPr>
            <p:ph type="title"/>
          </p:nvPr>
        </p:nvSpPr>
        <p:spPr/>
        <p:txBody>
          <a:bodyPr/>
          <a:lstStyle/>
          <a:p>
            <a:r>
              <a:rPr lang="en-US" dirty="0"/>
              <a:t>Predicting Data Races</a:t>
            </a:r>
          </a:p>
        </p:txBody>
      </p:sp>
      <p:sp>
        <p:nvSpPr>
          <p:cNvPr id="10" name="TextBox 9"/>
          <p:cNvSpPr txBox="1"/>
          <p:nvPr/>
        </p:nvSpPr>
        <p:spPr>
          <a:xfrm>
            <a:off x="152400" y="1676400"/>
            <a:ext cx="2400016" cy="523220"/>
          </a:xfrm>
          <a:prstGeom prst="rect">
            <a:avLst/>
          </a:prstGeom>
          <a:noFill/>
        </p:spPr>
        <p:txBody>
          <a:bodyPr wrap="none" rtlCol="0">
            <a:spAutoFit/>
          </a:bodyPr>
          <a:lstStyle/>
          <a:p>
            <a:r>
              <a:rPr lang="en-US" sz="2800" u="sng" dirty="0"/>
              <a:t>Code                    </a:t>
            </a:r>
          </a:p>
        </p:txBody>
      </p:sp>
      <p:grpSp>
        <p:nvGrpSpPr>
          <p:cNvPr id="3" name="Group 2"/>
          <p:cNvGrpSpPr/>
          <p:nvPr/>
        </p:nvGrpSpPr>
        <p:grpSpPr>
          <a:xfrm>
            <a:off x="3162584" y="1676400"/>
            <a:ext cx="6155018" cy="3641943"/>
            <a:chOff x="3162584" y="1676400"/>
            <a:chExt cx="6155018" cy="3641943"/>
          </a:xfrm>
        </p:grpSpPr>
        <p:sp>
          <p:nvSpPr>
            <p:cNvPr id="5" name="TextBox 4"/>
            <p:cNvSpPr txBox="1"/>
            <p:nvPr/>
          </p:nvSpPr>
          <p:spPr>
            <a:xfrm>
              <a:off x="3200400" y="2209800"/>
              <a:ext cx="1903085" cy="3108543"/>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main</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1. write(var,0)</a:t>
              </a:r>
            </a:p>
            <a:p>
              <a:r>
                <a:rPr lang="en-US" sz="1400" dirty="0">
                  <a:latin typeface="Courier New" panose="02070309020205020404" pitchFamily="49" charset="0"/>
                  <a:cs typeface="Courier New" panose="02070309020205020404" pitchFamily="49" charset="0"/>
                </a:rPr>
                <a:t>2. fork(thread1)</a:t>
              </a:r>
            </a:p>
            <a:p>
              <a:r>
                <a:rPr lang="en-US" sz="1400" dirty="0">
                  <a:latin typeface="Courier New" panose="02070309020205020404" pitchFamily="49" charset="0"/>
                  <a:cs typeface="Courier New" panose="02070309020205020404" pitchFamily="49" charset="0"/>
                </a:rPr>
                <a:t>3. fork(thread2)</a:t>
              </a: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8. join(thread1)</a:t>
              </a:r>
            </a:p>
            <a:p>
              <a:r>
                <a:rPr lang="en-US" sz="1400" dirty="0">
                  <a:latin typeface="Courier New" panose="02070309020205020404" pitchFamily="49" charset="0"/>
                  <a:cs typeface="Courier New" panose="02070309020205020404" pitchFamily="49" charset="0"/>
                </a:rPr>
                <a:t>9. join(thread2)</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return(2) </a:t>
              </a:r>
            </a:p>
          </p:txBody>
        </p:sp>
        <p:sp>
          <p:nvSpPr>
            <p:cNvPr id="8" name="TextBox 7"/>
            <p:cNvSpPr txBox="1"/>
            <p:nvPr/>
          </p:nvSpPr>
          <p:spPr>
            <a:xfrm>
              <a:off x="5257800" y="2209800"/>
              <a:ext cx="1903085" cy="1600438"/>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thread1</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4. read(var,0)</a:t>
              </a:r>
            </a:p>
            <a:p>
              <a:r>
                <a:rPr lang="en-US" sz="1400" dirty="0">
                  <a:latin typeface="Courier New" panose="02070309020205020404" pitchFamily="49" charset="0"/>
                  <a:cs typeface="Courier New" panose="02070309020205020404" pitchFamily="49" charset="0"/>
                </a:rPr>
                <a:t>5. write(var,1) </a:t>
              </a:r>
            </a:p>
          </p:txBody>
        </p:sp>
        <p:sp>
          <p:nvSpPr>
            <p:cNvPr id="9" name="TextBox 8"/>
            <p:cNvSpPr txBox="1"/>
            <p:nvPr/>
          </p:nvSpPr>
          <p:spPr>
            <a:xfrm>
              <a:off x="7327013" y="2209800"/>
              <a:ext cx="1903085" cy="2031325"/>
            </a:xfrm>
            <a:prstGeom prst="rect">
              <a:avLst/>
            </a:prstGeom>
            <a:noFill/>
          </p:spPr>
          <p:txBody>
            <a:bodyPr wrap="none" rtlCol="0">
              <a:spAutoFit/>
            </a:bodyPr>
            <a:lstStyle/>
            <a:p>
              <a:r>
                <a:rPr lang="en-US" sz="1400" dirty="0">
                  <a:latin typeface="Courier New" panose="02070309020205020404" pitchFamily="49" charset="0"/>
                  <a:cs typeface="Courier New" panose="02070309020205020404" pitchFamily="49" charset="0"/>
                </a:rPr>
                <a:t>thread2</a:t>
              </a:r>
            </a:p>
            <a:p>
              <a:endParaRPr lang="en-US" sz="1400" dirty="0">
                <a:latin typeface="Courier New" panose="02070309020205020404" pitchFamily="49" charset="0"/>
                <a:cs typeface="Courier New" panose="02070309020205020404" pitchFamily="49" charset="0"/>
              </a:endParaRPr>
            </a:p>
            <a:p>
              <a:pPr marL="342900" indent="-342900">
                <a:buAutoNum type="arabicPeriod"/>
              </a:pPr>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6. read(var,1)</a:t>
              </a:r>
            </a:p>
            <a:p>
              <a:r>
                <a:rPr lang="en-US" sz="1400" dirty="0">
                  <a:latin typeface="Courier New" panose="02070309020205020404" pitchFamily="49" charset="0"/>
                  <a:cs typeface="Courier New" panose="02070309020205020404" pitchFamily="49" charset="0"/>
                </a:rPr>
                <a:t>7. write(var,2) </a:t>
              </a:r>
            </a:p>
          </p:txBody>
        </p:sp>
        <p:sp>
          <p:nvSpPr>
            <p:cNvPr id="11" name="TextBox 10"/>
            <p:cNvSpPr txBox="1"/>
            <p:nvPr/>
          </p:nvSpPr>
          <p:spPr>
            <a:xfrm>
              <a:off x="3162584" y="1676400"/>
              <a:ext cx="6155018" cy="523220"/>
            </a:xfrm>
            <a:prstGeom prst="rect">
              <a:avLst/>
            </a:prstGeom>
            <a:noFill/>
          </p:spPr>
          <p:txBody>
            <a:bodyPr wrap="none" rtlCol="0">
              <a:spAutoFit/>
            </a:bodyPr>
            <a:lstStyle/>
            <a:p>
              <a:r>
                <a:rPr lang="en-US" sz="2800" u="sng" dirty="0"/>
                <a:t>Assume Expected Execution Trace          </a:t>
              </a:r>
            </a:p>
          </p:txBody>
        </p:sp>
      </p:grpSp>
      <p:grpSp>
        <p:nvGrpSpPr>
          <p:cNvPr id="72" name="Group 71"/>
          <p:cNvGrpSpPr/>
          <p:nvPr/>
        </p:nvGrpSpPr>
        <p:grpSpPr>
          <a:xfrm>
            <a:off x="2895600" y="2607091"/>
            <a:ext cx="6112571" cy="4170482"/>
            <a:chOff x="2895600" y="2607091"/>
            <a:chExt cx="6112571" cy="4170482"/>
          </a:xfrm>
        </p:grpSpPr>
        <p:cxnSp>
          <p:nvCxnSpPr>
            <p:cNvPr id="48" name="Straight Arrow Connector 47"/>
            <p:cNvCxnSpPr/>
            <p:nvPr/>
          </p:nvCxnSpPr>
          <p:spPr>
            <a:xfrm>
              <a:off x="5294244" y="3448878"/>
              <a:ext cx="0" cy="228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7371522" y="3879573"/>
              <a:ext cx="0" cy="228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220278" y="2763078"/>
              <a:ext cx="0" cy="228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230217" y="3038061"/>
              <a:ext cx="0" cy="228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230217" y="3339549"/>
              <a:ext cx="0" cy="115625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236844" y="4532244"/>
              <a:ext cx="0" cy="228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029200" y="3038061"/>
              <a:ext cx="265044" cy="3014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035550" y="3297976"/>
              <a:ext cx="2291463" cy="581597"/>
            </a:xfrm>
            <a:prstGeom prst="bentConnector3">
              <a:avLst>
                <a:gd name="adj1" fmla="val 119"/>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4991042" y="3764071"/>
              <a:ext cx="309553" cy="67383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5014614" y="4177990"/>
              <a:ext cx="2356907" cy="5700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2895600" y="5345668"/>
              <a:ext cx="6099747" cy="400110"/>
            </a:xfrm>
            <a:prstGeom prst="rect">
              <a:avLst/>
            </a:prstGeom>
            <a:noFill/>
          </p:spPr>
          <p:txBody>
            <a:bodyPr wrap="none" rtlCol="0">
              <a:spAutoFit/>
            </a:bodyPr>
            <a:lstStyle/>
            <a:p>
              <a:r>
                <a:rPr lang="en-US" sz="2000" dirty="0"/>
                <a:t>Encode causal dependence and </a:t>
              </a:r>
              <a:r>
                <a:rPr lang="en-US" sz="2000" dirty="0">
                  <a:solidFill>
                    <a:srgbClr val="FF0000"/>
                  </a:solidFill>
                </a:rPr>
                <a:t>data race </a:t>
              </a:r>
              <a:r>
                <a:rPr lang="en-US" sz="2000" dirty="0"/>
                <a:t>as constraints:</a:t>
              </a:r>
            </a:p>
          </p:txBody>
        </p:sp>
        <p:cxnSp>
          <p:nvCxnSpPr>
            <p:cNvPr id="65" name="Straight Connector 64"/>
            <p:cNvCxnSpPr/>
            <p:nvPr/>
          </p:nvCxnSpPr>
          <p:spPr>
            <a:xfrm>
              <a:off x="6858000" y="3448878"/>
              <a:ext cx="513521" cy="6592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8" name="Rounded Rectangular Callout 67"/>
            <p:cNvSpPr/>
            <p:nvPr/>
          </p:nvSpPr>
          <p:spPr>
            <a:xfrm>
              <a:off x="5448559" y="2607091"/>
              <a:ext cx="1649495" cy="560927"/>
            </a:xfrm>
            <a:prstGeom prst="wedgeRoundRectCallout">
              <a:avLst>
                <a:gd name="adj1" fmla="val -68570"/>
                <a:gd name="adj2" fmla="val 43941"/>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Causal dependence</a:t>
              </a:r>
            </a:p>
          </p:txBody>
        </p:sp>
        <p:sp>
          <p:nvSpPr>
            <p:cNvPr id="69" name="Rounded Rectangular Callout 68"/>
            <p:cNvSpPr/>
            <p:nvPr/>
          </p:nvSpPr>
          <p:spPr>
            <a:xfrm>
              <a:off x="7190702" y="2999559"/>
              <a:ext cx="1104641" cy="616977"/>
            </a:xfrm>
            <a:prstGeom prst="wedgeRoundRectCallout">
              <a:avLst>
                <a:gd name="adj1" fmla="val -68570"/>
                <a:gd name="adj2" fmla="val 43941"/>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Potential</a:t>
              </a:r>
              <a:r>
                <a:rPr lang="en-US" sz="1600" dirty="0" err="1">
                  <a:solidFill>
                    <a:srgbClr val="FF0000"/>
                  </a:solidFill>
                </a:rPr>
                <a:t>data</a:t>
              </a:r>
              <a:r>
                <a:rPr lang="en-US" sz="1600" dirty="0">
                  <a:solidFill>
                    <a:srgbClr val="FF0000"/>
                  </a:solidFill>
                </a:rPr>
                <a:t> race</a:t>
              </a:r>
            </a:p>
          </p:txBody>
        </p:sp>
        <p:sp>
          <p:nvSpPr>
            <p:cNvPr id="70" name="TextBox 69"/>
            <p:cNvSpPr txBox="1"/>
            <p:nvPr/>
          </p:nvSpPr>
          <p:spPr>
            <a:xfrm>
              <a:off x="2895600" y="5638800"/>
              <a:ext cx="6112571" cy="1138773"/>
            </a:xfrm>
            <a:prstGeom prst="rect">
              <a:avLst/>
            </a:prstGeom>
            <a:noFill/>
          </p:spPr>
          <p:txBody>
            <a:bodyPr wrap="none" rtlCol="0">
              <a:spAutoFit/>
            </a:bodyPr>
            <a:lstStyle/>
            <a:p>
              <a:r>
                <a:rPr lang="en-US" sz="3200" dirty="0">
                  <a:sym typeface="Symbol" panose="05050102010706020507" pitchFamily="18" charset="2"/>
                </a:rPr>
                <a:t></a:t>
              </a:r>
              <a:r>
                <a:rPr lang="en-US" dirty="0">
                  <a:sym typeface="Symbol" panose="05050102010706020507" pitchFamily="18" charset="2"/>
                </a:rPr>
                <a:t>  =  </a:t>
              </a:r>
              <a:r>
                <a:rPr lang="en-US" dirty="0">
                  <a:latin typeface="Courier New" panose="02070309020205020404" pitchFamily="49" charset="0"/>
                  <a:cs typeface="Courier New" panose="02070309020205020404" pitchFamily="49" charset="0"/>
                </a:rPr>
                <a:t>O1&lt;O2&lt;O3&lt;O8&lt;O9 /\ O4&lt;O5 /\ O6&lt;O7</a:t>
              </a:r>
            </a:p>
            <a:p>
              <a:r>
                <a:rPr lang="en-US" dirty="0">
                  <a:latin typeface="Courier New" panose="02070309020205020404" pitchFamily="49" charset="0"/>
                  <a:cs typeface="Courier New" panose="02070309020205020404" pitchFamily="49" charset="0"/>
                </a:rPr>
                <a:t>    /\ O2&lt;O4 /\ O3&lt;O6 /\ O5&lt;O8 /\ O7&lt;O9</a:t>
              </a:r>
            </a:p>
            <a:p>
              <a:r>
                <a:rPr lang="en-US" dirty="0">
                  <a:latin typeface="Courier New" panose="02070309020205020404" pitchFamily="49" charset="0"/>
                  <a:cs typeface="Courier New" panose="02070309020205020404" pitchFamily="49" charset="0"/>
                </a:rPr>
                <a:t>    /\ </a:t>
              </a:r>
              <a:r>
                <a:rPr lang="en-US" dirty="0">
                  <a:solidFill>
                    <a:srgbClr val="FF0000"/>
                  </a:solidFill>
                  <a:latin typeface="Courier New" panose="02070309020205020404" pitchFamily="49" charset="0"/>
                  <a:cs typeface="Courier New" panose="02070309020205020404" pitchFamily="49" charset="0"/>
                </a:rPr>
                <a:t>O4=O7     // only one out of 3 races</a:t>
              </a:r>
            </a:p>
          </p:txBody>
        </p:sp>
      </p:grpSp>
      <p:sp>
        <p:nvSpPr>
          <p:cNvPr id="73" name="Rounded Rectangular Callout 72"/>
          <p:cNvSpPr/>
          <p:nvPr/>
        </p:nvSpPr>
        <p:spPr>
          <a:xfrm>
            <a:off x="15850" y="3448878"/>
            <a:ext cx="2965492" cy="1840432"/>
          </a:xfrm>
          <a:prstGeom prst="wedgeRoundRectCallout">
            <a:avLst>
              <a:gd name="adj1" fmla="val 49145"/>
              <a:gd name="adj2" fmla="val 86532"/>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If </a:t>
            </a:r>
            <a:r>
              <a:rPr lang="en-US" sz="2400" dirty="0">
                <a:solidFill>
                  <a:schemeClr val="tx1"/>
                </a:solidFill>
                <a:sym typeface="Symbol" panose="05050102010706020507" pitchFamily="18" charset="2"/>
              </a:rPr>
              <a:t> </a:t>
            </a:r>
            <a:r>
              <a:rPr lang="en-US" sz="2400" dirty="0" err="1">
                <a:solidFill>
                  <a:schemeClr val="tx1"/>
                </a:solidFill>
              </a:rPr>
              <a:t>satisfiable</a:t>
            </a:r>
            <a:r>
              <a:rPr lang="en-US" sz="2400" dirty="0">
                <a:solidFill>
                  <a:schemeClr val="tx1"/>
                </a:solidFill>
              </a:rPr>
              <a:t> then </a:t>
            </a:r>
            <a:r>
              <a:rPr lang="en-US" sz="2400" dirty="0">
                <a:solidFill>
                  <a:srgbClr val="FF0000"/>
                </a:solidFill>
              </a:rPr>
              <a:t>data race </a:t>
            </a:r>
            <a:r>
              <a:rPr lang="en-US" sz="2400" dirty="0">
                <a:solidFill>
                  <a:schemeClr val="tx1"/>
                </a:solidFill>
              </a:rPr>
              <a:t>is possible</a:t>
            </a:r>
          </a:p>
          <a:p>
            <a:pPr algn="ctr"/>
            <a:r>
              <a:rPr lang="en-US" sz="2400" dirty="0">
                <a:solidFill>
                  <a:schemeClr val="tx1"/>
                </a:solidFill>
              </a:rPr>
              <a:t>(no false alarm)</a:t>
            </a:r>
          </a:p>
        </p:txBody>
      </p:sp>
    </p:spTree>
    <p:extLst>
      <p:ext uri="{BB962C8B-B14F-4D97-AF65-F5344CB8AC3E}">
        <p14:creationId xmlns:p14="http://schemas.microsoft.com/office/powerpoint/2010/main" val="219977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008532" cy="1252566"/>
          </a:xfrm>
        </p:spPr>
        <p:txBody>
          <a:bodyPr>
            <a:noAutofit/>
          </a:bodyPr>
          <a:lstStyle/>
          <a:p>
            <a:r>
              <a:rPr lang="en-US" sz="4400" dirty="0"/>
              <a:t>RV-Predict Features</a:t>
            </a:r>
          </a:p>
        </p:txBody>
      </p:sp>
      <p:sp>
        <p:nvSpPr>
          <p:cNvPr id="11" name="TextBox 10"/>
          <p:cNvSpPr txBox="1"/>
          <p:nvPr/>
        </p:nvSpPr>
        <p:spPr>
          <a:xfrm>
            <a:off x="3837104" y="1699736"/>
            <a:ext cx="1268296" cy="738664"/>
          </a:xfrm>
          <a:prstGeom prst="rect">
            <a:avLst/>
          </a:prstGeom>
          <a:noFill/>
        </p:spPr>
        <p:txBody>
          <a:bodyPr wrap="none" rtlCol="0">
            <a:spAutoFit/>
          </a:bodyPr>
          <a:lstStyle/>
          <a:p>
            <a:pPr algn="ctr"/>
            <a:r>
              <a:rPr lang="en-US" sz="2100" dirty="0"/>
              <a:t>Program</a:t>
            </a:r>
          </a:p>
          <a:p>
            <a:pPr algn="ctr"/>
            <a:r>
              <a:rPr lang="en-US" sz="2100" dirty="0"/>
              <a:t>behaviors</a:t>
            </a:r>
          </a:p>
        </p:txBody>
      </p:sp>
      <p:grpSp>
        <p:nvGrpSpPr>
          <p:cNvPr id="5" name="Group 4"/>
          <p:cNvGrpSpPr/>
          <p:nvPr/>
        </p:nvGrpSpPr>
        <p:grpSpPr>
          <a:xfrm>
            <a:off x="3024964" y="2438400"/>
            <a:ext cx="2766236" cy="1828800"/>
            <a:chOff x="1424763" y="2879652"/>
            <a:chExt cx="6294475" cy="3216348"/>
          </a:xfrm>
        </p:grpSpPr>
        <p:sp>
          <p:nvSpPr>
            <p:cNvPr id="10" name="Isosceles Triangle 9"/>
            <p:cNvSpPr/>
            <p:nvPr/>
          </p:nvSpPr>
          <p:spPr>
            <a:xfrm>
              <a:off x="1424763" y="2879652"/>
              <a:ext cx="6294475" cy="3216347"/>
            </a:xfrm>
            <a:prstGeom prst="triangle">
              <a:avLst/>
            </a:prstGeom>
            <a:solidFill>
              <a:srgbClr val="1C9D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4" name="Group 13"/>
            <p:cNvGrpSpPr/>
            <p:nvPr/>
          </p:nvGrpSpPr>
          <p:grpSpPr>
            <a:xfrm>
              <a:off x="3387797" y="2879652"/>
              <a:ext cx="1868674" cy="3216347"/>
              <a:chOff x="4517062" y="2098161"/>
              <a:chExt cx="2491565" cy="4288463"/>
            </a:xfrm>
          </p:grpSpPr>
          <p:sp>
            <p:nvSpPr>
              <p:cNvPr id="12" name="Isosceles Triangle 11"/>
              <p:cNvSpPr/>
              <p:nvPr/>
            </p:nvSpPr>
            <p:spPr>
              <a:xfrm>
                <a:off x="4517064" y="2098161"/>
                <a:ext cx="2491563" cy="2902685"/>
              </a:xfrm>
              <a:prstGeom prst="triangle">
                <a:avLst>
                  <a:gd name="adj" fmla="val 63656"/>
                </a:avLst>
              </a:prstGeom>
              <a:solidFill>
                <a:srgbClr val="259F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rapezoid 12"/>
              <p:cNvSpPr/>
              <p:nvPr/>
            </p:nvSpPr>
            <p:spPr>
              <a:xfrm rot="10800000">
                <a:off x="4517062" y="5000846"/>
                <a:ext cx="2491563" cy="1385778"/>
              </a:xfrm>
              <a:prstGeom prst="trapezoid">
                <a:avLst/>
              </a:prstGeom>
              <a:solidFill>
                <a:srgbClr val="259F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9" name="Freeform 18"/>
            <p:cNvSpPr/>
            <p:nvPr/>
          </p:nvSpPr>
          <p:spPr>
            <a:xfrm>
              <a:off x="4318444" y="2879652"/>
              <a:ext cx="414670" cy="3216348"/>
            </a:xfrm>
            <a:custGeom>
              <a:avLst/>
              <a:gdLst>
                <a:gd name="connsiteX0" fmla="*/ 411125 w 800986"/>
                <a:gd name="connsiteY0" fmla="*/ 0 h 4635795"/>
                <a:gd name="connsiteX1" fmla="*/ 800986 w 800986"/>
                <a:gd name="connsiteY1" fmla="*/ 999460 h 4635795"/>
                <a:gd name="connsiteX2" fmla="*/ 219739 w 800986"/>
                <a:gd name="connsiteY2" fmla="*/ 2282455 h 4635795"/>
                <a:gd name="connsiteX3" fmla="*/ 744279 w 800986"/>
                <a:gd name="connsiteY3" fmla="*/ 3423683 h 4635795"/>
                <a:gd name="connsiteX4" fmla="*/ 0 w 800986"/>
                <a:gd name="connsiteY4" fmla="*/ 4330995 h 4635795"/>
                <a:gd name="connsiteX5" fmla="*/ 616688 w 800986"/>
                <a:gd name="connsiteY5" fmla="*/ 4635795 h 4635795"/>
                <a:gd name="connsiteX6" fmla="*/ 616688 w 800986"/>
                <a:gd name="connsiteY6" fmla="*/ 4635795 h 4635795"/>
                <a:gd name="connsiteX0" fmla="*/ 411125 w 744279"/>
                <a:gd name="connsiteY0" fmla="*/ 0 h 4635795"/>
                <a:gd name="connsiteX1" fmla="*/ 602511 w 744279"/>
                <a:gd name="connsiteY1" fmla="*/ 1084521 h 4635795"/>
                <a:gd name="connsiteX2" fmla="*/ 219739 w 744279"/>
                <a:gd name="connsiteY2" fmla="*/ 2282455 h 4635795"/>
                <a:gd name="connsiteX3" fmla="*/ 744279 w 744279"/>
                <a:gd name="connsiteY3" fmla="*/ 3423683 h 4635795"/>
                <a:gd name="connsiteX4" fmla="*/ 0 w 744279"/>
                <a:gd name="connsiteY4" fmla="*/ 4330995 h 4635795"/>
                <a:gd name="connsiteX5" fmla="*/ 616688 w 744279"/>
                <a:gd name="connsiteY5" fmla="*/ 4635795 h 4635795"/>
                <a:gd name="connsiteX6" fmla="*/ 616688 w 744279"/>
                <a:gd name="connsiteY6" fmla="*/ 4635795 h 4635795"/>
                <a:gd name="connsiteX0" fmla="*/ 460745 w 793899"/>
                <a:gd name="connsiteY0" fmla="*/ 0 h 4635795"/>
                <a:gd name="connsiteX1" fmla="*/ 652131 w 793899"/>
                <a:gd name="connsiteY1" fmla="*/ 1084521 h 4635795"/>
                <a:gd name="connsiteX2" fmla="*/ 0 w 793899"/>
                <a:gd name="connsiteY2" fmla="*/ 1793357 h 4635795"/>
                <a:gd name="connsiteX3" fmla="*/ 793899 w 793899"/>
                <a:gd name="connsiteY3" fmla="*/ 3423683 h 4635795"/>
                <a:gd name="connsiteX4" fmla="*/ 49620 w 793899"/>
                <a:gd name="connsiteY4" fmla="*/ 4330995 h 4635795"/>
                <a:gd name="connsiteX5" fmla="*/ 666308 w 793899"/>
                <a:gd name="connsiteY5" fmla="*/ 4635795 h 4635795"/>
                <a:gd name="connsiteX6" fmla="*/ 666308 w 793899"/>
                <a:gd name="connsiteY6" fmla="*/ 4635795 h 4635795"/>
                <a:gd name="connsiteX0" fmla="*/ 460745 w 666308"/>
                <a:gd name="connsiteY0" fmla="*/ 0 h 4635795"/>
                <a:gd name="connsiteX1" fmla="*/ 652131 w 666308"/>
                <a:gd name="connsiteY1" fmla="*/ 1084521 h 4635795"/>
                <a:gd name="connsiteX2" fmla="*/ 0 w 666308"/>
                <a:gd name="connsiteY2" fmla="*/ 1793357 h 4635795"/>
                <a:gd name="connsiteX3" fmla="*/ 574159 w 666308"/>
                <a:gd name="connsiteY3" fmla="*/ 2459664 h 4635795"/>
                <a:gd name="connsiteX4" fmla="*/ 49620 w 666308"/>
                <a:gd name="connsiteY4" fmla="*/ 4330995 h 4635795"/>
                <a:gd name="connsiteX5" fmla="*/ 666308 w 666308"/>
                <a:gd name="connsiteY5" fmla="*/ 4635795 h 4635795"/>
                <a:gd name="connsiteX6" fmla="*/ 666308 w 666308"/>
                <a:gd name="connsiteY6" fmla="*/ 4635795 h 4635795"/>
                <a:gd name="connsiteX0" fmla="*/ 637953 w 843516"/>
                <a:gd name="connsiteY0" fmla="*/ 0 h 4635795"/>
                <a:gd name="connsiteX1" fmla="*/ 829339 w 843516"/>
                <a:gd name="connsiteY1" fmla="*/ 1084521 h 4635795"/>
                <a:gd name="connsiteX2" fmla="*/ 177208 w 843516"/>
                <a:gd name="connsiteY2" fmla="*/ 1793357 h 4635795"/>
                <a:gd name="connsiteX3" fmla="*/ 751367 w 843516"/>
                <a:gd name="connsiteY3" fmla="*/ 2459664 h 4635795"/>
                <a:gd name="connsiteX4" fmla="*/ 0 w 843516"/>
                <a:gd name="connsiteY4" fmla="*/ 3062177 h 4635795"/>
                <a:gd name="connsiteX5" fmla="*/ 843516 w 843516"/>
                <a:gd name="connsiteY5" fmla="*/ 4635795 h 4635795"/>
                <a:gd name="connsiteX6" fmla="*/ 843516 w 843516"/>
                <a:gd name="connsiteY6" fmla="*/ 4635795 h 4635795"/>
                <a:gd name="connsiteX0" fmla="*/ 460745 w 666308"/>
                <a:gd name="connsiteY0" fmla="*/ 0 h 4635795"/>
                <a:gd name="connsiteX1" fmla="*/ 652131 w 666308"/>
                <a:gd name="connsiteY1" fmla="*/ 1084521 h 4635795"/>
                <a:gd name="connsiteX2" fmla="*/ 0 w 666308"/>
                <a:gd name="connsiteY2" fmla="*/ 1793357 h 4635795"/>
                <a:gd name="connsiteX3" fmla="*/ 574159 w 666308"/>
                <a:gd name="connsiteY3" fmla="*/ 2459664 h 4635795"/>
                <a:gd name="connsiteX4" fmla="*/ 113415 w 666308"/>
                <a:gd name="connsiteY4" fmla="*/ 3682837 h 4635795"/>
                <a:gd name="connsiteX5" fmla="*/ 666308 w 666308"/>
                <a:gd name="connsiteY5" fmla="*/ 4635795 h 4635795"/>
                <a:gd name="connsiteX6" fmla="*/ 666308 w 666308"/>
                <a:gd name="connsiteY6" fmla="*/ 4635795 h 4635795"/>
                <a:gd name="connsiteX0" fmla="*/ 347330 w 552893"/>
                <a:gd name="connsiteY0" fmla="*/ 0 h 4635795"/>
                <a:gd name="connsiteX1" fmla="*/ 538716 w 552893"/>
                <a:gd name="connsiteY1" fmla="*/ 1084521 h 4635795"/>
                <a:gd name="connsiteX2" fmla="*/ 184297 w 552893"/>
                <a:gd name="connsiteY2" fmla="*/ 1839332 h 4635795"/>
                <a:gd name="connsiteX3" fmla="*/ 460744 w 552893"/>
                <a:gd name="connsiteY3" fmla="*/ 2459664 h 4635795"/>
                <a:gd name="connsiteX4" fmla="*/ 0 w 552893"/>
                <a:gd name="connsiteY4" fmla="*/ 3682837 h 4635795"/>
                <a:gd name="connsiteX5" fmla="*/ 552893 w 552893"/>
                <a:gd name="connsiteY5" fmla="*/ 4635795 h 4635795"/>
                <a:gd name="connsiteX6" fmla="*/ 552893 w 552893"/>
                <a:gd name="connsiteY6" fmla="*/ 4635795 h 463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893" h="4635795">
                  <a:moveTo>
                    <a:pt x="347330" y="0"/>
                  </a:moveTo>
                  <a:lnTo>
                    <a:pt x="538716" y="1084521"/>
                  </a:lnTo>
                  <a:lnTo>
                    <a:pt x="184297" y="1839332"/>
                  </a:lnTo>
                  <a:lnTo>
                    <a:pt x="460744" y="2459664"/>
                  </a:lnTo>
                  <a:lnTo>
                    <a:pt x="0" y="3682837"/>
                  </a:lnTo>
                  <a:lnTo>
                    <a:pt x="552893" y="4635795"/>
                  </a:lnTo>
                  <a:lnTo>
                    <a:pt x="552893" y="4635795"/>
                  </a:lnTo>
                </a:path>
              </a:pathLst>
            </a:custGeom>
            <a:noFill/>
            <a:ln w="5080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8" name="Rectangular Callout 17"/>
          <p:cNvSpPr/>
          <p:nvPr/>
        </p:nvSpPr>
        <p:spPr>
          <a:xfrm>
            <a:off x="457200" y="1971010"/>
            <a:ext cx="2286000" cy="1705229"/>
          </a:xfrm>
          <a:prstGeom prst="wedgeRectCallout">
            <a:avLst>
              <a:gd name="adj1" fmla="val 108755"/>
              <a:gd name="adj2" fmla="val 27548"/>
            </a:avLst>
          </a:prstGeom>
          <a:noFill/>
          <a:ln w="25400">
            <a:solidFill>
              <a:srgbClr val="259F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a:p>
            <a:pPr algn="ctr"/>
            <a:endParaRPr lang="en-US" sz="1600" dirty="0">
              <a:solidFill>
                <a:schemeClr val="tx1"/>
              </a:solidFill>
            </a:endParaRPr>
          </a:p>
          <a:p>
            <a:pPr algn="ctr"/>
            <a:r>
              <a:rPr lang="en-US" sz="1600" dirty="0">
                <a:solidFill>
                  <a:schemeClr val="tx1"/>
                </a:solidFill>
              </a:rPr>
              <a:t>Provably correct and maximal space of causally equivalent paths predicted from one path</a:t>
            </a: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168" y="2069068"/>
            <a:ext cx="1101408" cy="468885"/>
          </a:xfrm>
          <a:prstGeom prst="rect">
            <a:avLst/>
          </a:prstGeom>
        </p:spPr>
      </p:pic>
      <p:sp>
        <p:nvSpPr>
          <p:cNvPr id="23" name="Content Placeholder 2"/>
          <p:cNvSpPr>
            <a:spLocks noGrp="1"/>
          </p:cNvSpPr>
          <p:nvPr>
            <p:ph idx="1"/>
          </p:nvPr>
        </p:nvSpPr>
        <p:spPr>
          <a:xfrm>
            <a:off x="457200" y="4462434"/>
            <a:ext cx="8153400" cy="2243166"/>
          </a:xfrm>
        </p:spPr>
        <p:txBody>
          <a:bodyPr>
            <a:normAutofit fontScale="92500" lnSpcReduction="10000"/>
          </a:bodyPr>
          <a:lstStyle/>
          <a:p>
            <a:r>
              <a:rPr lang="en-US" dirty="0"/>
              <a:t>Also </a:t>
            </a:r>
            <a:r>
              <a:rPr lang="en-US" dirty="0">
                <a:solidFill>
                  <a:srgbClr val="0070C0"/>
                </a:solidFill>
              </a:rPr>
              <a:t>synchronization</a:t>
            </a:r>
            <a:r>
              <a:rPr lang="en-US" dirty="0"/>
              <a:t>, </a:t>
            </a:r>
            <a:r>
              <a:rPr lang="en-US" dirty="0">
                <a:solidFill>
                  <a:srgbClr val="0070C0"/>
                </a:solidFill>
              </a:rPr>
              <a:t>interrupts</a:t>
            </a:r>
            <a:r>
              <a:rPr lang="en-US" dirty="0"/>
              <a:t>; see demo</a:t>
            </a:r>
          </a:p>
          <a:p>
            <a:r>
              <a:rPr lang="en-US" dirty="0">
                <a:solidFill>
                  <a:srgbClr val="0070C0"/>
                </a:solidFill>
              </a:rPr>
              <a:t>No false alarms</a:t>
            </a:r>
            <a:r>
              <a:rPr lang="en-US" dirty="0"/>
              <a:t>: all predicted races are real</a:t>
            </a:r>
          </a:p>
          <a:p>
            <a:r>
              <a:rPr lang="en-US" dirty="0">
                <a:solidFill>
                  <a:srgbClr val="0070C0"/>
                </a:solidFill>
              </a:rPr>
              <a:t>Maximal</a:t>
            </a:r>
            <a:r>
              <a:rPr lang="en-US" dirty="0"/>
              <a:t>: Impossible to precisely (without false alarms) predict more races than RV-Predict does from the same execution trace</a:t>
            </a:r>
          </a:p>
        </p:txBody>
      </p:sp>
      <p:sp>
        <p:nvSpPr>
          <p:cNvPr id="15" name="TextBox 14"/>
          <p:cNvSpPr txBox="1"/>
          <p:nvPr/>
        </p:nvSpPr>
        <p:spPr>
          <a:xfrm>
            <a:off x="7696200" y="5950803"/>
            <a:ext cx="1415772" cy="830997"/>
          </a:xfrm>
          <a:prstGeom prst="rect">
            <a:avLst/>
          </a:prstGeom>
          <a:noFill/>
        </p:spPr>
        <p:txBody>
          <a:bodyPr wrap="none" rtlCol="0">
            <a:spAutoFit/>
          </a:bodyPr>
          <a:lstStyle/>
          <a:p>
            <a:r>
              <a:rPr lang="en-US" sz="2400" b="1" dirty="0">
                <a:solidFill>
                  <a:schemeClr val="bg1">
                    <a:lumMod val="65000"/>
                  </a:schemeClr>
                </a:solidFill>
              </a:rPr>
              <a:t>[PLDI’14]</a:t>
            </a:r>
          </a:p>
          <a:p>
            <a:r>
              <a:rPr lang="en-US" sz="2400" b="1" dirty="0">
                <a:solidFill>
                  <a:schemeClr val="bg1">
                    <a:lumMod val="65000"/>
                  </a:schemeClr>
                </a:solidFill>
              </a:rPr>
              <a:t>[RV’12]</a:t>
            </a:r>
          </a:p>
        </p:txBody>
      </p:sp>
    </p:spTree>
    <p:extLst>
      <p:ext uri="{BB962C8B-B14F-4D97-AF65-F5344CB8AC3E}">
        <p14:creationId xmlns:p14="http://schemas.microsoft.com/office/powerpoint/2010/main" val="1662596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Runtime Verification (RV)?</a:t>
            </a:r>
          </a:p>
        </p:txBody>
      </p:sp>
      <p:sp>
        <p:nvSpPr>
          <p:cNvPr id="3" name="Content Placeholder 2"/>
          <p:cNvSpPr>
            <a:spLocks noGrp="1"/>
          </p:cNvSpPr>
          <p:nvPr>
            <p:ph idx="1"/>
          </p:nvPr>
        </p:nvSpPr>
        <p:spPr/>
        <p:txBody>
          <a:bodyPr>
            <a:normAutofit fontScale="92500" lnSpcReduction="10000"/>
          </a:bodyPr>
          <a:lstStyle/>
          <a:p>
            <a:r>
              <a:rPr lang="en-US" dirty="0"/>
              <a:t>Subfield of program analysis and verification</a:t>
            </a:r>
          </a:p>
          <a:p>
            <a:pPr lvl="1"/>
            <a:r>
              <a:rPr lang="en-US" dirty="0"/>
              <a:t>So is static analysis (SA)</a:t>
            </a:r>
          </a:p>
          <a:p>
            <a:pPr lvl="1"/>
            <a:r>
              <a:rPr lang="en-US" dirty="0"/>
              <a:t>SA and RV </a:t>
            </a:r>
            <a:r>
              <a:rPr lang="en-US" i="1" dirty="0"/>
              <a:t>complement </a:t>
            </a:r>
            <a:r>
              <a:rPr lang="en-US" dirty="0"/>
              <a:t>each other </a:t>
            </a:r>
            <a:endParaRPr lang="en-US" i="1" dirty="0"/>
          </a:p>
          <a:p>
            <a:r>
              <a:rPr lang="en-US" dirty="0"/>
              <a:t>Main idea of RV is different from that of SA:</a:t>
            </a:r>
          </a:p>
          <a:p>
            <a:pPr lvl="1"/>
            <a:r>
              <a:rPr lang="en-US" i="1" dirty="0"/>
              <a:t>Execute </a:t>
            </a:r>
            <a:r>
              <a:rPr lang="en-US" dirty="0"/>
              <a:t>program to analyze</a:t>
            </a:r>
          </a:p>
          <a:p>
            <a:pPr lvl="2"/>
            <a:r>
              <a:rPr lang="en-US" dirty="0"/>
              <a:t>Using instrumentation or in a special runtime environment</a:t>
            </a:r>
          </a:p>
          <a:p>
            <a:pPr lvl="1"/>
            <a:r>
              <a:rPr lang="en-US" i="1" dirty="0"/>
              <a:t>Observe</a:t>
            </a:r>
            <a:r>
              <a:rPr lang="en-US" dirty="0"/>
              <a:t> execution trace</a:t>
            </a:r>
          </a:p>
          <a:p>
            <a:pPr lvl="1"/>
            <a:r>
              <a:rPr lang="en-US" i="1" dirty="0"/>
              <a:t>Build model</a:t>
            </a:r>
            <a:r>
              <a:rPr lang="en-US" dirty="0"/>
              <a:t> from execution trace</a:t>
            </a:r>
          </a:p>
          <a:p>
            <a:pPr lvl="1"/>
            <a:r>
              <a:rPr lang="en-US" i="1" dirty="0"/>
              <a:t>Analyze</a:t>
            </a:r>
            <a:r>
              <a:rPr lang="en-US" dirty="0"/>
              <a:t> model</a:t>
            </a:r>
          </a:p>
          <a:p>
            <a:pPr marL="457200" lvl="1" indent="0">
              <a:buNone/>
            </a:pPr>
            <a:r>
              <a:rPr lang="en-US" dirty="0"/>
              <a:t>Steps above may be combined (e.g., online analysis)</a:t>
            </a:r>
          </a:p>
          <a:p>
            <a:endParaRPr lang="en-US" dirty="0"/>
          </a:p>
        </p:txBody>
      </p:sp>
    </p:spTree>
    <p:extLst>
      <p:ext uri="{BB962C8B-B14F-4D97-AF65-F5344CB8AC3E}">
        <p14:creationId xmlns:p14="http://schemas.microsoft.com/office/powerpoint/2010/main" val="32151475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RV-Predict DEMO</a:t>
            </a:r>
          </a:p>
        </p:txBody>
      </p:sp>
      <p:sp>
        <p:nvSpPr>
          <p:cNvPr id="3" name="Content Placeholder 2"/>
          <p:cNvSpPr>
            <a:spLocks noGrp="1"/>
          </p:cNvSpPr>
          <p:nvPr>
            <p:ph idx="1"/>
          </p:nvPr>
        </p:nvSpPr>
        <p:spPr/>
        <p:txBody>
          <a:bodyPr>
            <a:normAutofit/>
          </a:bodyPr>
          <a:lstStyle/>
          <a:p>
            <a:r>
              <a:rPr lang="en-US" dirty="0"/>
              <a:t>Go to </a:t>
            </a:r>
            <a:r>
              <a:rPr lang="en-US" dirty="0">
                <a:hlinkClick r:id="rId3"/>
              </a:rPr>
              <a:t>https://runtimeverification.com/predict</a:t>
            </a:r>
            <a:r>
              <a:rPr lang="en-US" dirty="0"/>
              <a:t>  to download RV-Predict (currently only Java 8 version available); </a:t>
            </a:r>
            <a:r>
              <a:rPr lang="en-US" dirty="0" err="1"/>
              <a:t>javac</a:t>
            </a:r>
            <a:r>
              <a:rPr lang="en-US" dirty="0"/>
              <a:t> and then execute the Java programs under folder </a:t>
            </a:r>
            <a:r>
              <a:rPr lang="en-US" dirty="0">
                <a:latin typeface="Courier New" panose="02070309020205020404" pitchFamily="49" charset="0"/>
                <a:cs typeface="Courier New" panose="02070309020205020404" pitchFamily="49" charset="0"/>
              </a:rPr>
              <a:t>examples</a:t>
            </a:r>
          </a:p>
          <a:p>
            <a:pPr lvl="1"/>
            <a:r>
              <a:rPr lang="en-US" dirty="0"/>
              <a:t>Most of the examples above are also discussed, with detailed comments, at</a:t>
            </a:r>
          </a:p>
          <a:p>
            <a:pPr marL="210312" indent="0">
              <a:buNone/>
            </a:pPr>
            <a:r>
              <a:rPr lang="en-US" sz="2400" dirty="0">
                <a:hlinkClick r:id="rId4"/>
              </a:rPr>
              <a:t>https://runtimeverification.com/predict/docs/runningexamples</a:t>
            </a:r>
            <a:endParaRPr lang="en-US" sz="2400" dirty="0"/>
          </a:p>
          <a:p>
            <a:pPr marL="210312" indent="0">
              <a:buNone/>
            </a:pPr>
            <a:r>
              <a:rPr lang="en-US" sz="2400" dirty="0">
                <a:hlinkClick r:id="rId5"/>
              </a:rPr>
              <a:t>https://runtimeverification.com/blog/?p=58</a:t>
            </a:r>
            <a:endParaRPr lang="en-US" sz="2400" dirty="0"/>
          </a:p>
          <a:p>
            <a:pPr marL="768096" lvl="2" indent="0">
              <a:buNone/>
            </a:pPr>
            <a:endParaRPr lang="en-US" dirty="0"/>
          </a:p>
        </p:txBody>
      </p:sp>
    </p:spTree>
    <p:extLst>
      <p:ext uri="{BB962C8B-B14F-4D97-AF65-F5344CB8AC3E}">
        <p14:creationId xmlns:p14="http://schemas.microsoft.com/office/powerpoint/2010/main" val="1031090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Recall Static Analysis</a:t>
            </a:r>
            <a:br>
              <a:rPr lang="en-US" dirty="0"/>
            </a:br>
            <a:r>
              <a:rPr lang="en-US" dirty="0"/>
              <a:t>(including model-checking)</a:t>
            </a:r>
          </a:p>
        </p:txBody>
      </p:sp>
      <p:pic>
        <p:nvPicPr>
          <p:cNvPr id="4" name="Picture 3"/>
          <p:cNvPicPr>
            <a:picLocks noChangeAspect="1"/>
          </p:cNvPicPr>
          <p:nvPr/>
        </p:nvPicPr>
        <p:blipFill>
          <a:blip r:embed="rId2"/>
          <a:stretch>
            <a:fillRect/>
          </a:stretch>
        </p:blipFill>
        <p:spPr>
          <a:xfrm>
            <a:off x="361951" y="2550102"/>
            <a:ext cx="2904066" cy="1600200"/>
          </a:xfrm>
          <a:prstGeom prst="rect">
            <a:avLst/>
          </a:prstGeom>
        </p:spPr>
      </p:pic>
      <p:sp>
        <p:nvSpPr>
          <p:cNvPr id="5" name="Rounded Rectangle 4"/>
          <p:cNvSpPr/>
          <p:nvPr/>
        </p:nvSpPr>
        <p:spPr>
          <a:xfrm>
            <a:off x="228600" y="2468704"/>
            <a:ext cx="3037417" cy="168159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71550" y="1940501"/>
            <a:ext cx="957313" cy="523220"/>
          </a:xfrm>
          <a:prstGeom prst="rect">
            <a:avLst/>
          </a:prstGeom>
          <a:noFill/>
        </p:spPr>
        <p:txBody>
          <a:bodyPr wrap="none" rtlCol="0">
            <a:spAutoFit/>
          </a:bodyPr>
          <a:lstStyle/>
          <a:p>
            <a:r>
              <a:rPr lang="en-US" sz="2800" dirty="0"/>
              <a:t>Code</a:t>
            </a:r>
          </a:p>
        </p:txBody>
      </p:sp>
      <p:sp>
        <p:nvSpPr>
          <p:cNvPr id="8" name="Oval 7"/>
          <p:cNvSpPr/>
          <p:nvPr/>
        </p:nvSpPr>
        <p:spPr>
          <a:xfrm>
            <a:off x="5391151" y="2702501"/>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029124" y="1982056"/>
            <a:ext cx="1124026" cy="523220"/>
          </a:xfrm>
          <a:prstGeom prst="rect">
            <a:avLst/>
          </a:prstGeom>
          <a:noFill/>
        </p:spPr>
        <p:txBody>
          <a:bodyPr wrap="none" rtlCol="0">
            <a:spAutoFit/>
          </a:bodyPr>
          <a:lstStyle/>
          <a:p>
            <a:r>
              <a:rPr lang="en-US" sz="2800" dirty="0"/>
              <a:t>Model</a:t>
            </a:r>
          </a:p>
        </p:txBody>
      </p:sp>
      <p:sp>
        <p:nvSpPr>
          <p:cNvPr id="9" name="Oval 8"/>
          <p:cNvSpPr/>
          <p:nvPr/>
        </p:nvSpPr>
        <p:spPr>
          <a:xfrm>
            <a:off x="5391151" y="3088698"/>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91150" y="3474895"/>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391149" y="3861092"/>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829377" y="3274002"/>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8" idx="4"/>
            <a:endCxn id="9" idx="0"/>
          </p:cNvCxnSpPr>
          <p:nvPr/>
        </p:nvCxnSpPr>
        <p:spPr>
          <a:xfrm>
            <a:off x="5467351" y="2854901"/>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4"/>
            <a:endCxn id="10" idx="0"/>
          </p:cNvCxnSpPr>
          <p:nvPr/>
        </p:nvCxnSpPr>
        <p:spPr>
          <a:xfrm flipH="1">
            <a:off x="5467350" y="3241098"/>
            <a:ext cx="1"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0" idx="4"/>
            <a:endCxn id="11" idx="0"/>
          </p:cNvCxnSpPr>
          <p:nvPr/>
        </p:nvCxnSpPr>
        <p:spPr>
          <a:xfrm flipH="1">
            <a:off x="5467349" y="3627295"/>
            <a:ext cx="1"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0" idx="6"/>
            <a:endCxn id="12" idx="3"/>
          </p:cNvCxnSpPr>
          <p:nvPr/>
        </p:nvCxnSpPr>
        <p:spPr>
          <a:xfrm flipV="1">
            <a:off x="5543549" y="3404084"/>
            <a:ext cx="308146" cy="14701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2"/>
            <a:endCxn id="9" idx="6"/>
          </p:cNvCxnSpPr>
          <p:nvPr/>
        </p:nvCxnSpPr>
        <p:spPr>
          <a:xfrm flipH="1" flipV="1">
            <a:off x="5543550" y="3164898"/>
            <a:ext cx="285827" cy="1853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086350" y="2550101"/>
            <a:ext cx="1066800" cy="1600202"/>
          </a:xfrm>
          <a:prstGeom prst="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5467350" y="2468704"/>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467349" y="4033403"/>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Right Arrow 39"/>
          <p:cNvSpPr/>
          <p:nvPr/>
        </p:nvSpPr>
        <p:spPr>
          <a:xfrm>
            <a:off x="3486150" y="2778701"/>
            <a:ext cx="1468509"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488946" y="2995940"/>
            <a:ext cx="1249060" cy="523220"/>
          </a:xfrm>
          <a:prstGeom prst="rect">
            <a:avLst/>
          </a:prstGeom>
          <a:noFill/>
        </p:spPr>
        <p:txBody>
          <a:bodyPr wrap="none" rtlCol="0">
            <a:spAutoFit/>
          </a:bodyPr>
          <a:lstStyle/>
          <a:p>
            <a:r>
              <a:rPr lang="en-US" sz="2800" dirty="0"/>
              <a:t>Extract</a:t>
            </a:r>
          </a:p>
        </p:txBody>
      </p:sp>
      <p:sp>
        <p:nvSpPr>
          <p:cNvPr id="42" name="Right Arrow 41"/>
          <p:cNvSpPr/>
          <p:nvPr/>
        </p:nvSpPr>
        <p:spPr>
          <a:xfrm>
            <a:off x="6361731" y="2778701"/>
            <a:ext cx="1468509"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6356811" y="2990801"/>
            <a:ext cx="1370888" cy="523220"/>
          </a:xfrm>
          <a:prstGeom prst="rect">
            <a:avLst/>
          </a:prstGeom>
          <a:noFill/>
        </p:spPr>
        <p:txBody>
          <a:bodyPr wrap="none" rtlCol="0">
            <a:spAutoFit/>
          </a:bodyPr>
          <a:lstStyle/>
          <a:p>
            <a:r>
              <a:rPr lang="en-US" sz="2800" dirty="0"/>
              <a:t>Analyze</a:t>
            </a:r>
          </a:p>
        </p:txBody>
      </p:sp>
      <p:sp>
        <p:nvSpPr>
          <p:cNvPr id="44" name="TextBox 43"/>
          <p:cNvSpPr txBox="1"/>
          <p:nvPr/>
        </p:nvSpPr>
        <p:spPr>
          <a:xfrm>
            <a:off x="7904964" y="2581503"/>
            <a:ext cx="1007007" cy="1384995"/>
          </a:xfrm>
          <a:prstGeom prst="rect">
            <a:avLst/>
          </a:prstGeom>
          <a:noFill/>
        </p:spPr>
        <p:txBody>
          <a:bodyPr wrap="none" rtlCol="0">
            <a:spAutoFit/>
          </a:bodyPr>
          <a:lstStyle/>
          <a:p>
            <a:r>
              <a:rPr lang="en-US" sz="2800" dirty="0"/>
              <a:t>Bug 1</a:t>
            </a:r>
          </a:p>
          <a:p>
            <a:r>
              <a:rPr lang="en-US" sz="2800" dirty="0"/>
              <a:t>Bug2</a:t>
            </a:r>
          </a:p>
          <a:p>
            <a:r>
              <a:rPr lang="en-US" sz="2800" dirty="0"/>
              <a:t>…</a:t>
            </a:r>
          </a:p>
        </p:txBody>
      </p:sp>
      <p:sp>
        <p:nvSpPr>
          <p:cNvPr id="45" name="TextBox 44"/>
          <p:cNvSpPr txBox="1"/>
          <p:nvPr/>
        </p:nvSpPr>
        <p:spPr>
          <a:xfrm>
            <a:off x="323850" y="4813518"/>
            <a:ext cx="3554050" cy="1815882"/>
          </a:xfrm>
          <a:prstGeom prst="rect">
            <a:avLst/>
          </a:prstGeom>
          <a:noFill/>
        </p:spPr>
        <p:txBody>
          <a:bodyPr wrap="none" rtlCol="0">
            <a:spAutoFit/>
          </a:bodyPr>
          <a:lstStyle/>
          <a:p>
            <a:r>
              <a:rPr lang="en-US" sz="2800" dirty="0">
                <a:solidFill>
                  <a:srgbClr val="0070C0"/>
                </a:solidFill>
              </a:rPr>
              <a:t>Advantages:</a:t>
            </a:r>
          </a:p>
          <a:p>
            <a:r>
              <a:rPr lang="en-US" sz="2800" dirty="0">
                <a:solidFill>
                  <a:srgbClr val="0070C0"/>
                </a:solidFill>
              </a:rPr>
              <a:t>+ good code coverage</a:t>
            </a:r>
          </a:p>
          <a:p>
            <a:r>
              <a:rPr lang="en-US" sz="2800" dirty="0">
                <a:solidFill>
                  <a:srgbClr val="0070C0"/>
                </a:solidFill>
              </a:rPr>
              <a:t>+ early in development</a:t>
            </a:r>
          </a:p>
          <a:p>
            <a:r>
              <a:rPr lang="en-US" sz="2800" dirty="0">
                <a:solidFill>
                  <a:srgbClr val="0070C0"/>
                </a:solidFill>
              </a:rPr>
              <a:t>+ mature field</a:t>
            </a:r>
          </a:p>
        </p:txBody>
      </p:sp>
      <p:sp>
        <p:nvSpPr>
          <p:cNvPr id="46" name="TextBox 45"/>
          <p:cNvSpPr txBox="1"/>
          <p:nvPr/>
        </p:nvSpPr>
        <p:spPr>
          <a:xfrm>
            <a:off x="4648200" y="4813518"/>
            <a:ext cx="4439036" cy="1815882"/>
          </a:xfrm>
          <a:prstGeom prst="rect">
            <a:avLst/>
          </a:prstGeom>
          <a:noFill/>
        </p:spPr>
        <p:txBody>
          <a:bodyPr wrap="none" rtlCol="0">
            <a:spAutoFit/>
          </a:bodyPr>
          <a:lstStyle/>
          <a:p>
            <a:r>
              <a:rPr lang="en-US" sz="2800" dirty="0">
                <a:solidFill>
                  <a:srgbClr val="FF0000"/>
                </a:solidFill>
              </a:rPr>
              <a:t>Limitations:</a:t>
            </a:r>
          </a:p>
          <a:p>
            <a:r>
              <a:rPr lang="en-US" sz="2800" dirty="0"/>
              <a:t>- undecidable problem, so</a:t>
            </a:r>
          </a:p>
          <a:p>
            <a:r>
              <a:rPr lang="en-US" sz="2800" dirty="0">
                <a:solidFill>
                  <a:srgbClr val="FF0000"/>
                </a:solidFill>
              </a:rPr>
              <a:t>- false positives/negatives</a:t>
            </a:r>
            <a:r>
              <a:rPr lang="en-US" sz="2800" dirty="0"/>
              <a:t> or</a:t>
            </a:r>
            <a:r>
              <a:rPr lang="en-US" sz="2800" dirty="0">
                <a:solidFill>
                  <a:srgbClr val="FF0000"/>
                </a:solidFill>
              </a:rPr>
              <a:t> </a:t>
            </a:r>
          </a:p>
          <a:p>
            <a:r>
              <a:rPr lang="en-US" sz="2800" dirty="0">
                <a:solidFill>
                  <a:srgbClr val="FF0000"/>
                </a:solidFill>
              </a:rPr>
              <a:t>- does not scale</a:t>
            </a:r>
          </a:p>
        </p:txBody>
      </p:sp>
    </p:spTree>
    <p:extLst>
      <p:ext uri="{BB962C8B-B14F-4D97-AF65-F5344CB8AC3E}">
        <p14:creationId xmlns:p14="http://schemas.microsoft.com/office/powerpoint/2010/main" val="270896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Runtime Verification</a:t>
            </a:r>
          </a:p>
        </p:txBody>
      </p:sp>
      <p:pic>
        <p:nvPicPr>
          <p:cNvPr id="4" name="Picture 3"/>
          <p:cNvPicPr>
            <a:picLocks noChangeAspect="1"/>
          </p:cNvPicPr>
          <p:nvPr/>
        </p:nvPicPr>
        <p:blipFill>
          <a:blip r:embed="rId2"/>
          <a:stretch>
            <a:fillRect/>
          </a:stretch>
        </p:blipFill>
        <p:spPr>
          <a:xfrm>
            <a:off x="361951" y="3048001"/>
            <a:ext cx="2904066" cy="1600200"/>
          </a:xfrm>
          <a:prstGeom prst="rect">
            <a:avLst/>
          </a:prstGeom>
        </p:spPr>
      </p:pic>
      <p:sp>
        <p:nvSpPr>
          <p:cNvPr id="5" name="Rounded Rectangle 4"/>
          <p:cNvSpPr/>
          <p:nvPr/>
        </p:nvSpPr>
        <p:spPr>
          <a:xfrm>
            <a:off x="228600" y="2966603"/>
            <a:ext cx="3037417" cy="168159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76287" y="2438400"/>
            <a:ext cx="957313" cy="523220"/>
          </a:xfrm>
          <a:prstGeom prst="rect">
            <a:avLst/>
          </a:prstGeom>
          <a:noFill/>
        </p:spPr>
        <p:txBody>
          <a:bodyPr wrap="none" rtlCol="0">
            <a:spAutoFit/>
          </a:bodyPr>
          <a:lstStyle/>
          <a:p>
            <a:r>
              <a:rPr lang="en-US" sz="2800" dirty="0"/>
              <a:t>Code</a:t>
            </a:r>
          </a:p>
        </p:txBody>
      </p:sp>
      <p:sp>
        <p:nvSpPr>
          <p:cNvPr id="8" name="Oval 7"/>
          <p:cNvSpPr/>
          <p:nvPr/>
        </p:nvSpPr>
        <p:spPr>
          <a:xfrm>
            <a:off x="5391151" y="3769301"/>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029124" y="3048856"/>
            <a:ext cx="1124026" cy="523220"/>
          </a:xfrm>
          <a:prstGeom prst="rect">
            <a:avLst/>
          </a:prstGeom>
          <a:noFill/>
        </p:spPr>
        <p:txBody>
          <a:bodyPr wrap="none" rtlCol="0">
            <a:spAutoFit/>
          </a:bodyPr>
          <a:lstStyle/>
          <a:p>
            <a:r>
              <a:rPr lang="en-US" sz="2800" dirty="0"/>
              <a:t>Model</a:t>
            </a:r>
          </a:p>
        </p:txBody>
      </p:sp>
      <p:sp>
        <p:nvSpPr>
          <p:cNvPr id="9" name="Oval 8"/>
          <p:cNvSpPr/>
          <p:nvPr/>
        </p:nvSpPr>
        <p:spPr>
          <a:xfrm>
            <a:off x="5391151" y="4155498"/>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91150" y="4541695"/>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391149" y="4927892"/>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829377" y="4340802"/>
            <a:ext cx="152399" cy="15240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8" idx="4"/>
            <a:endCxn id="9" idx="0"/>
          </p:cNvCxnSpPr>
          <p:nvPr/>
        </p:nvCxnSpPr>
        <p:spPr>
          <a:xfrm>
            <a:off x="5467351" y="3921701"/>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4"/>
            <a:endCxn id="10" idx="0"/>
          </p:cNvCxnSpPr>
          <p:nvPr/>
        </p:nvCxnSpPr>
        <p:spPr>
          <a:xfrm flipH="1">
            <a:off x="5467350" y="4307898"/>
            <a:ext cx="1"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0" idx="4"/>
            <a:endCxn id="11" idx="0"/>
          </p:cNvCxnSpPr>
          <p:nvPr/>
        </p:nvCxnSpPr>
        <p:spPr>
          <a:xfrm flipH="1">
            <a:off x="5467349" y="4694095"/>
            <a:ext cx="1"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0" idx="6"/>
            <a:endCxn id="12" idx="3"/>
          </p:cNvCxnSpPr>
          <p:nvPr/>
        </p:nvCxnSpPr>
        <p:spPr>
          <a:xfrm flipV="1">
            <a:off x="5543549" y="4470884"/>
            <a:ext cx="308146" cy="14701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2" idx="2"/>
            <a:endCxn id="9" idx="6"/>
          </p:cNvCxnSpPr>
          <p:nvPr/>
        </p:nvCxnSpPr>
        <p:spPr>
          <a:xfrm flipH="1" flipV="1">
            <a:off x="5543550" y="4231698"/>
            <a:ext cx="285827" cy="1853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086350" y="3616901"/>
            <a:ext cx="1066800" cy="1600202"/>
          </a:xfrm>
          <a:prstGeom prst="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a:off x="5467350" y="3535504"/>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467349" y="5100203"/>
            <a:ext cx="0" cy="2337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rot="3596148">
            <a:off x="4822095" y="2278682"/>
            <a:ext cx="1012779" cy="990600"/>
            <a:chOff x="3486150" y="2778701"/>
            <a:chExt cx="1106335" cy="990600"/>
          </a:xfrm>
        </p:grpSpPr>
        <p:sp>
          <p:nvSpPr>
            <p:cNvPr id="40" name="Right Arrow 39"/>
            <p:cNvSpPr/>
            <p:nvPr/>
          </p:nvSpPr>
          <p:spPr>
            <a:xfrm>
              <a:off x="3486150" y="2778701"/>
              <a:ext cx="1106335"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488946" y="2995940"/>
              <a:ext cx="942887" cy="523220"/>
            </a:xfrm>
            <a:prstGeom prst="rect">
              <a:avLst/>
            </a:prstGeom>
            <a:noFill/>
          </p:spPr>
          <p:txBody>
            <a:bodyPr wrap="none" rtlCol="0">
              <a:spAutoFit/>
            </a:bodyPr>
            <a:lstStyle/>
            <a:p>
              <a:r>
                <a:rPr lang="en-US" sz="2800" dirty="0"/>
                <a:t>Build</a:t>
              </a:r>
            </a:p>
          </p:txBody>
        </p:sp>
      </p:grpSp>
      <p:sp>
        <p:nvSpPr>
          <p:cNvPr id="42" name="Right Arrow 41"/>
          <p:cNvSpPr/>
          <p:nvPr/>
        </p:nvSpPr>
        <p:spPr>
          <a:xfrm>
            <a:off x="6361731" y="3845501"/>
            <a:ext cx="1468509" cy="990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6356811" y="4057601"/>
            <a:ext cx="1370888" cy="523220"/>
          </a:xfrm>
          <a:prstGeom prst="rect">
            <a:avLst/>
          </a:prstGeom>
          <a:noFill/>
        </p:spPr>
        <p:txBody>
          <a:bodyPr wrap="none" rtlCol="0">
            <a:spAutoFit/>
          </a:bodyPr>
          <a:lstStyle/>
          <a:p>
            <a:r>
              <a:rPr lang="en-US" sz="2800" dirty="0"/>
              <a:t>Analyze</a:t>
            </a:r>
          </a:p>
        </p:txBody>
      </p:sp>
      <p:sp>
        <p:nvSpPr>
          <p:cNvPr id="44" name="TextBox 43"/>
          <p:cNvSpPr txBox="1"/>
          <p:nvPr/>
        </p:nvSpPr>
        <p:spPr>
          <a:xfrm>
            <a:off x="7904964" y="3648303"/>
            <a:ext cx="1007007" cy="1384995"/>
          </a:xfrm>
          <a:prstGeom prst="rect">
            <a:avLst/>
          </a:prstGeom>
          <a:noFill/>
        </p:spPr>
        <p:txBody>
          <a:bodyPr wrap="none" rtlCol="0">
            <a:spAutoFit/>
          </a:bodyPr>
          <a:lstStyle/>
          <a:p>
            <a:r>
              <a:rPr lang="en-US" sz="2800" dirty="0"/>
              <a:t>Bug 1</a:t>
            </a:r>
          </a:p>
          <a:p>
            <a:r>
              <a:rPr lang="en-US" sz="2800" dirty="0"/>
              <a:t>Bug2</a:t>
            </a:r>
          </a:p>
          <a:p>
            <a:r>
              <a:rPr lang="en-US" sz="2800" dirty="0"/>
              <a:t>…</a:t>
            </a:r>
          </a:p>
        </p:txBody>
      </p:sp>
      <p:sp>
        <p:nvSpPr>
          <p:cNvPr id="45" name="TextBox 44"/>
          <p:cNvSpPr txBox="1"/>
          <p:nvPr/>
        </p:nvSpPr>
        <p:spPr>
          <a:xfrm>
            <a:off x="308211" y="4800600"/>
            <a:ext cx="4163319" cy="1815882"/>
          </a:xfrm>
          <a:prstGeom prst="rect">
            <a:avLst/>
          </a:prstGeom>
          <a:noFill/>
        </p:spPr>
        <p:txBody>
          <a:bodyPr wrap="none" rtlCol="0">
            <a:spAutoFit/>
          </a:bodyPr>
          <a:lstStyle/>
          <a:p>
            <a:r>
              <a:rPr lang="en-US" sz="2800" dirty="0">
                <a:solidFill>
                  <a:srgbClr val="0070C0"/>
                </a:solidFill>
              </a:rPr>
              <a:t>Advantages:</a:t>
            </a:r>
          </a:p>
          <a:p>
            <a:r>
              <a:rPr lang="en-US" sz="2800" dirty="0">
                <a:solidFill>
                  <a:srgbClr val="0070C0"/>
                </a:solidFill>
              </a:rPr>
              <a:t>+ precise (no false alarms)</a:t>
            </a:r>
          </a:p>
          <a:p>
            <a:r>
              <a:rPr lang="en-US" sz="2800" dirty="0">
                <a:solidFill>
                  <a:srgbClr val="0070C0"/>
                </a:solidFill>
              </a:rPr>
              <a:t>+ good scalability and rigor</a:t>
            </a:r>
          </a:p>
          <a:p>
            <a:r>
              <a:rPr lang="en-US" sz="2800" dirty="0">
                <a:solidFill>
                  <a:srgbClr val="0070C0"/>
                </a:solidFill>
              </a:rPr>
              <a:t>+ recovery possible</a:t>
            </a:r>
          </a:p>
        </p:txBody>
      </p:sp>
      <p:sp>
        <p:nvSpPr>
          <p:cNvPr id="46" name="TextBox 45"/>
          <p:cNvSpPr txBox="1"/>
          <p:nvPr/>
        </p:nvSpPr>
        <p:spPr>
          <a:xfrm>
            <a:off x="5071363" y="5320605"/>
            <a:ext cx="4052713" cy="1384995"/>
          </a:xfrm>
          <a:prstGeom prst="rect">
            <a:avLst/>
          </a:prstGeom>
          <a:noFill/>
        </p:spPr>
        <p:txBody>
          <a:bodyPr wrap="none" rtlCol="0">
            <a:spAutoFit/>
          </a:bodyPr>
          <a:lstStyle/>
          <a:p>
            <a:r>
              <a:rPr lang="en-US" sz="2800" dirty="0">
                <a:solidFill>
                  <a:srgbClr val="FF0000"/>
                </a:solidFill>
              </a:rPr>
              <a:t>Limitations:</a:t>
            </a:r>
          </a:p>
          <a:p>
            <a:r>
              <a:rPr lang="en-US" sz="2800" dirty="0">
                <a:solidFill>
                  <a:srgbClr val="FF0000"/>
                </a:solidFill>
              </a:rPr>
              <a:t>- less code coverage</a:t>
            </a:r>
          </a:p>
          <a:p>
            <a:r>
              <a:rPr lang="en-US" sz="2800" dirty="0">
                <a:solidFill>
                  <a:srgbClr val="FF0000"/>
                </a:solidFill>
              </a:rPr>
              <a:t>- code must be executable</a:t>
            </a:r>
          </a:p>
        </p:txBody>
      </p:sp>
      <p:grpSp>
        <p:nvGrpSpPr>
          <p:cNvPr id="27" name="Group 26"/>
          <p:cNvGrpSpPr/>
          <p:nvPr/>
        </p:nvGrpSpPr>
        <p:grpSpPr>
          <a:xfrm rot="16200000">
            <a:off x="2419088" y="2589402"/>
            <a:ext cx="1486423" cy="990600"/>
            <a:chOff x="2822196" y="1524000"/>
            <a:chExt cx="1486423" cy="990600"/>
          </a:xfrm>
        </p:grpSpPr>
        <p:sp>
          <p:nvSpPr>
            <p:cNvPr id="29" name="Right Arrow 28"/>
            <p:cNvSpPr/>
            <p:nvPr/>
          </p:nvSpPr>
          <p:spPr>
            <a:xfrm>
              <a:off x="2840110" y="1524000"/>
              <a:ext cx="1468509" cy="99060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2822196" y="1741239"/>
              <a:ext cx="1369286" cy="523220"/>
            </a:xfrm>
            <a:prstGeom prst="rect">
              <a:avLst/>
            </a:prstGeom>
            <a:noFill/>
          </p:spPr>
          <p:txBody>
            <a:bodyPr wrap="none" rtlCol="0">
              <a:spAutoFit/>
            </a:bodyPr>
            <a:lstStyle/>
            <a:p>
              <a:r>
                <a:rPr lang="en-US" sz="2800" dirty="0"/>
                <a:t>Execute</a:t>
              </a:r>
            </a:p>
          </p:txBody>
        </p:sp>
      </p:grpSp>
      <p:sp>
        <p:nvSpPr>
          <p:cNvPr id="32" name="Oval 31"/>
          <p:cNvSpPr/>
          <p:nvPr/>
        </p:nvSpPr>
        <p:spPr>
          <a:xfrm>
            <a:off x="33528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6576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39624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2672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5720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8768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181601" y="2133600"/>
            <a:ext cx="76199" cy="76200"/>
          </a:xfrm>
          <a:prstGeom prst="ellipse">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p:cNvCxnSpPr>
            <a:stCxn id="32" idx="6"/>
            <a:endCxn id="33" idx="2"/>
          </p:cNvCxnSpPr>
          <p:nvPr/>
        </p:nvCxnSpPr>
        <p:spPr>
          <a:xfrm>
            <a:off x="3429000"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33" idx="6"/>
            <a:endCxn id="35" idx="2"/>
          </p:cNvCxnSpPr>
          <p:nvPr/>
        </p:nvCxnSpPr>
        <p:spPr>
          <a:xfrm>
            <a:off x="3733800"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3124200"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4038599"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4343399" y="2174875"/>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4648199"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4952999"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5257799" y="2171700"/>
            <a:ext cx="22860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276600" y="1524000"/>
            <a:ext cx="1894237" cy="523220"/>
          </a:xfrm>
          <a:prstGeom prst="rect">
            <a:avLst/>
          </a:prstGeom>
          <a:noFill/>
        </p:spPr>
        <p:txBody>
          <a:bodyPr wrap="none" rtlCol="0">
            <a:spAutoFit/>
          </a:bodyPr>
          <a:lstStyle/>
          <a:p>
            <a:r>
              <a:rPr lang="en-US" sz="2800" dirty="0"/>
              <a:t>Event Trace</a:t>
            </a:r>
          </a:p>
        </p:txBody>
      </p:sp>
      <p:sp>
        <p:nvSpPr>
          <p:cNvPr id="18" name="Rounded Rectangular Callout 17"/>
          <p:cNvSpPr/>
          <p:nvPr/>
        </p:nvSpPr>
        <p:spPr>
          <a:xfrm>
            <a:off x="6915171" y="1600200"/>
            <a:ext cx="2076429" cy="1155919"/>
          </a:xfrm>
          <a:prstGeom prst="wedgeRoundRectCallout">
            <a:avLst>
              <a:gd name="adj1" fmla="val -92599"/>
              <a:gd name="adj2" fmla="val 136423"/>
              <a:gd name="adj3" fmla="val 1666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Highly customized for property of interest</a:t>
            </a:r>
          </a:p>
        </p:txBody>
      </p:sp>
      <p:sp>
        <p:nvSpPr>
          <p:cNvPr id="59" name="Rounded Rectangular Callout 58"/>
          <p:cNvSpPr/>
          <p:nvPr/>
        </p:nvSpPr>
        <p:spPr>
          <a:xfrm>
            <a:off x="6934200" y="1600200"/>
            <a:ext cx="2076429" cy="1155919"/>
          </a:xfrm>
          <a:prstGeom prst="wedgeRoundRectCallout">
            <a:avLst>
              <a:gd name="adj1" fmla="val -118072"/>
              <a:gd name="adj2" fmla="val -849"/>
              <a:gd name="adj3" fmla="val 1666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Highly customized for property of interest</a:t>
            </a:r>
          </a:p>
        </p:txBody>
      </p:sp>
    </p:spTree>
    <p:extLst>
      <p:ext uri="{BB962C8B-B14F-4D97-AF65-F5344CB8AC3E}">
        <p14:creationId xmlns:p14="http://schemas.microsoft.com/office/powerpoint/2010/main" val="3682536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the Limitations</a:t>
            </a:r>
          </a:p>
        </p:txBody>
      </p:sp>
      <p:sp>
        <p:nvSpPr>
          <p:cNvPr id="3" name="Content Placeholder 2"/>
          <p:cNvSpPr>
            <a:spLocks noGrp="1"/>
          </p:cNvSpPr>
          <p:nvPr>
            <p:ph idx="1"/>
          </p:nvPr>
        </p:nvSpPr>
        <p:spPr>
          <a:xfrm>
            <a:off x="304800" y="1775191"/>
            <a:ext cx="8686800" cy="4625609"/>
          </a:xfrm>
        </p:spPr>
        <p:txBody>
          <a:bodyPr>
            <a:normAutofit/>
          </a:bodyPr>
          <a:lstStyle/>
          <a:p>
            <a:r>
              <a:rPr lang="en-US" dirty="0">
                <a:solidFill>
                  <a:srgbClr val="FF0000"/>
                </a:solidFill>
              </a:rPr>
              <a:t>Less code coverage</a:t>
            </a:r>
          </a:p>
          <a:p>
            <a:pPr lvl="1"/>
            <a:r>
              <a:rPr lang="en-US" i="1" dirty="0"/>
              <a:t>Integrate RV tools with your existing testing infrastructure</a:t>
            </a:r>
            <a:r>
              <a:rPr lang="en-US" dirty="0"/>
              <a:t>: your unit tests should already provide good code coverage; invoke RV tools on each test</a:t>
            </a:r>
          </a:p>
          <a:p>
            <a:pPr lvl="1"/>
            <a:r>
              <a:rPr lang="en-US" dirty="0"/>
              <a:t>Systematic re-execution: cover new code each time</a:t>
            </a:r>
          </a:p>
          <a:p>
            <a:r>
              <a:rPr lang="en-US" dirty="0">
                <a:solidFill>
                  <a:srgbClr val="FF0000"/>
                </a:solidFill>
              </a:rPr>
              <a:t>Code must be executable</a:t>
            </a:r>
          </a:p>
          <a:p>
            <a:pPr lvl="1"/>
            <a:r>
              <a:rPr lang="en-US" dirty="0"/>
              <a:t>Use </a:t>
            </a:r>
            <a:r>
              <a:rPr lang="en-US" i="1" dirty="0"/>
              <a:t>complementary</a:t>
            </a:r>
            <a:r>
              <a:rPr lang="en-US" dirty="0"/>
              <a:t>, static analysis, earlier in process</a:t>
            </a:r>
          </a:p>
          <a:p>
            <a:pPr lvl="1"/>
            <a:r>
              <a:rPr lang="en-US" dirty="0"/>
              <a:t>Use symbolic execution (RV-Match, soon)</a:t>
            </a:r>
          </a:p>
        </p:txBody>
      </p:sp>
    </p:spTree>
    <p:extLst>
      <p:ext uri="{BB962C8B-B14F-4D97-AF65-F5344CB8AC3E}">
        <p14:creationId xmlns:p14="http://schemas.microsoft.com/office/powerpoint/2010/main" val="1120714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CS598 Overview </a:t>
            </a:r>
          </a:p>
        </p:txBody>
      </p:sp>
      <p:sp>
        <p:nvSpPr>
          <p:cNvPr id="3" name="Content Placeholder 2"/>
          <p:cNvSpPr>
            <a:spLocks noGrp="1"/>
          </p:cNvSpPr>
          <p:nvPr>
            <p:ph idx="1"/>
          </p:nvPr>
        </p:nvSpPr>
        <p:spPr/>
        <p:txBody>
          <a:bodyPr/>
          <a:lstStyle/>
          <a:p>
            <a:r>
              <a:rPr lang="en-US" dirty="0"/>
              <a:t>See the book notes on the website, published regularly; we will cover topics listed there</a:t>
            </a:r>
          </a:p>
          <a:p>
            <a:r>
              <a:rPr lang="en-US" dirty="0"/>
              <a:t>Next we briefly discuss two RV tools </a:t>
            </a:r>
          </a:p>
          <a:p>
            <a:pPr lvl="1"/>
            <a:r>
              <a:rPr lang="en-US" dirty="0"/>
              <a:t>Linked to on the class webpage</a:t>
            </a:r>
          </a:p>
          <a:p>
            <a:pPr lvl="1"/>
            <a:r>
              <a:rPr lang="en-US" dirty="0"/>
              <a:t>See also MOP tool, </a:t>
            </a:r>
            <a:r>
              <a:rPr lang="en-US"/>
              <a:t>also linked to</a:t>
            </a:r>
            <a:endParaRPr lang="en-US" dirty="0"/>
          </a:p>
        </p:txBody>
      </p:sp>
    </p:spTree>
    <p:extLst>
      <p:ext uri="{BB962C8B-B14F-4D97-AF65-F5344CB8AC3E}">
        <p14:creationId xmlns:p14="http://schemas.microsoft.com/office/powerpoint/2010/main" val="3147143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143000"/>
            <a:ext cx="8077200" cy="1673352"/>
          </a:xfrm>
        </p:spPr>
        <p:txBody>
          <a:bodyPr>
            <a:normAutofit fontScale="90000"/>
          </a:bodyPr>
          <a:lstStyle/>
          <a:p>
            <a:r>
              <a:rPr lang="en-US" dirty="0"/>
              <a:t>RV-Match</a:t>
            </a:r>
            <a:br>
              <a:rPr lang="en-US" dirty="0"/>
            </a:br>
            <a:br>
              <a:rPr lang="en-US" dirty="0"/>
            </a:br>
            <a:br>
              <a:rPr lang="en-US" sz="3100" dirty="0">
                <a:solidFill>
                  <a:srgbClr val="00B0F0"/>
                </a:solidFill>
              </a:rPr>
            </a:br>
            <a:endParaRPr lang="en-US" dirty="0">
              <a:solidFill>
                <a:srgbClr val="00B0F0"/>
              </a:solidFill>
            </a:endParaRPr>
          </a:p>
        </p:txBody>
      </p:sp>
      <p:sp>
        <p:nvSpPr>
          <p:cNvPr id="5" name="Subtitle 4"/>
          <p:cNvSpPr>
            <a:spLocks noGrp="1"/>
          </p:cNvSpPr>
          <p:nvPr>
            <p:ph type="subTitle" idx="1"/>
          </p:nvPr>
        </p:nvSpPr>
        <p:spPr>
          <a:xfrm>
            <a:off x="685800" y="-304800"/>
            <a:ext cx="8077200" cy="1499616"/>
          </a:xfrm>
        </p:spPr>
        <p:txBody>
          <a:bodyPr/>
          <a:lstStyle/>
          <a:p>
            <a:r>
              <a:rPr lang="en-US" dirty="0"/>
              <a:t>Semantics-based runtime verification</a:t>
            </a:r>
          </a:p>
        </p:txBody>
      </p:sp>
    </p:spTree>
    <p:extLst>
      <p:ext uri="{BB962C8B-B14F-4D97-AF65-F5344CB8AC3E}">
        <p14:creationId xmlns:p14="http://schemas.microsoft.com/office/powerpoint/2010/main" val="3440562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RV-Match Overview </a:t>
            </a:r>
          </a:p>
        </p:txBody>
      </p:sp>
      <p:sp>
        <p:nvSpPr>
          <p:cNvPr id="10" name="TextBox 9"/>
          <p:cNvSpPr txBox="1"/>
          <p:nvPr/>
        </p:nvSpPr>
        <p:spPr>
          <a:xfrm>
            <a:off x="152400" y="1676400"/>
            <a:ext cx="3748847" cy="523220"/>
          </a:xfrm>
          <a:prstGeom prst="rect">
            <a:avLst/>
          </a:prstGeom>
          <a:noFill/>
        </p:spPr>
        <p:txBody>
          <a:bodyPr wrap="none" rtlCol="0">
            <a:spAutoFit/>
          </a:bodyPr>
          <a:lstStyle/>
          <a:p>
            <a:r>
              <a:rPr lang="en-US" sz="2800" u="sng" dirty="0"/>
              <a:t>Code (6-int-overflow.c) </a:t>
            </a:r>
          </a:p>
        </p:txBody>
      </p:sp>
      <p:pic>
        <p:nvPicPr>
          <p:cNvPr id="28" name="Picture 27"/>
          <p:cNvPicPr>
            <a:picLocks noChangeAspect="1"/>
          </p:cNvPicPr>
          <p:nvPr/>
        </p:nvPicPr>
        <p:blipFill>
          <a:blip r:embed="rId2"/>
          <a:stretch>
            <a:fillRect/>
          </a:stretch>
        </p:blipFill>
        <p:spPr>
          <a:xfrm>
            <a:off x="174175" y="2467844"/>
            <a:ext cx="2901727" cy="1586767"/>
          </a:xfrm>
          <a:prstGeom prst="rect">
            <a:avLst/>
          </a:prstGeom>
        </p:spPr>
      </p:pic>
      <p:pic>
        <p:nvPicPr>
          <p:cNvPr id="6" name="Picture 5"/>
          <p:cNvPicPr>
            <a:picLocks noChangeAspect="1"/>
          </p:cNvPicPr>
          <p:nvPr/>
        </p:nvPicPr>
        <p:blipFill>
          <a:blip r:embed="rId3"/>
          <a:stretch>
            <a:fillRect/>
          </a:stretch>
        </p:blipFill>
        <p:spPr>
          <a:xfrm>
            <a:off x="1905000" y="5030845"/>
            <a:ext cx="7239000" cy="1733550"/>
          </a:xfrm>
          <a:prstGeom prst="rect">
            <a:avLst/>
          </a:prstGeom>
        </p:spPr>
      </p:pic>
      <p:sp>
        <p:nvSpPr>
          <p:cNvPr id="30" name="Rounded Rectangular Callout 29"/>
          <p:cNvSpPr/>
          <p:nvPr/>
        </p:nvSpPr>
        <p:spPr>
          <a:xfrm>
            <a:off x="106725" y="4495800"/>
            <a:ext cx="1787737" cy="965925"/>
          </a:xfrm>
          <a:prstGeom prst="wedgeRoundRectCallout">
            <a:avLst>
              <a:gd name="adj1" fmla="val 57976"/>
              <a:gd name="adj2" fmla="val 27112"/>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Conventional compilers do not detect problem</a:t>
            </a:r>
          </a:p>
        </p:txBody>
      </p:sp>
      <p:sp>
        <p:nvSpPr>
          <p:cNvPr id="31" name="Rounded Rectangular Callout 30"/>
          <p:cNvSpPr/>
          <p:nvPr/>
        </p:nvSpPr>
        <p:spPr>
          <a:xfrm>
            <a:off x="4648200" y="5105400"/>
            <a:ext cx="2808312" cy="889148"/>
          </a:xfrm>
          <a:prstGeom prst="wedgeRoundRectCallout">
            <a:avLst>
              <a:gd name="adj1" fmla="val -114502"/>
              <a:gd name="adj2" fmla="val 30475"/>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RV-Match’s </a:t>
            </a:r>
            <a:r>
              <a:rPr lang="en-US" sz="1600" dirty="0" err="1">
                <a:solidFill>
                  <a:schemeClr val="tx1"/>
                </a:solidFill>
              </a:rPr>
              <a:t>kcc</a:t>
            </a:r>
            <a:r>
              <a:rPr lang="en-US" sz="1600" dirty="0">
                <a:solidFill>
                  <a:schemeClr val="tx1"/>
                </a:solidFill>
              </a:rPr>
              <a:t> tool precisely detects and reports error, and points to ISO C11 standard</a:t>
            </a:r>
          </a:p>
        </p:txBody>
      </p:sp>
      <p:sp>
        <p:nvSpPr>
          <p:cNvPr id="7" name="TextBox 6"/>
          <p:cNvSpPr txBox="1"/>
          <p:nvPr/>
        </p:nvSpPr>
        <p:spPr>
          <a:xfrm>
            <a:off x="106725" y="2049256"/>
            <a:ext cx="367408" cy="369332"/>
          </a:xfrm>
          <a:prstGeom prst="rect">
            <a:avLst/>
          </a:prstGeom>
          <a:noFill/>
        </p:spPr>
        <p:txBody>
          <a:bodyPr wrap="none" rtlCol="0">
            <a:spAutoFit/>
          </a:bodyPr>
          <a:lstStyle/>
          <a:p>
            <a:r>
              <a:rPr lang="en-US" dirty="0"/>
              <a:t>…</a:t>
            </a:r>
          </a:p>
        </p:txBody>
      </p:sp>
      <p:sp>
        <p:nvSpPr>
          <p:cNvPr id="3" name="Rounded Rectangle 2"/>
          <p:cNvSpPr/>
          <p:nvPr/>
        </p:nvSpPr>
        <p:spPr>
          <a:xfrm>
            <a:off x="4038600" y="1676400"/>
            <a:ext cx="4953000" cy="31242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RV-Match </a:t>
            </a:r>
            <a:r>
              <a:rPr lang="en-US" dirty="0">
                <a:solidFill>
                  <a:schemeClr val="tx1"/>
                </a:solidFill>
              </a:rPr>
              <a:t>gives you:</a:t>
            </a:r>
          </a:p>
          <a:p>
            <a:pPr marL="285750" indent="-285750">
              <a:buFont typeface="Arial" panose="020B0604020202020204" pitchFamily="34" charset="0"/>
              <a:buChar char="•"/>
            </a:pPr>
            <a:r>
              <a:rPr lang="en-US" dirty="0">
                <a:solidFill>
                  <a:schemeClr val="tx1"/>
                </a:solidFill>
              </a:rPr>
              <a:t>an automatic debugger for subtle bugs </a:t>
            </a:r>
            <a:r>
              <a:rPr lang="en-US" dirty="0">
                <a:solidFill>
                  <a:schemeClr val="tx1"/>
                </a:solidFill>
                <a:hlinkClick r:id="rId4"/>
              </a:rPr>
              <a:t>other tools can't find</a:t>
            </a:r>
            <a:r>
              <a:rPr lang="en-US" dirty="0">
                <a:solidFill>
                  <a:schemeClr val="tx1"/>
                </a:solidFill>
              </a:rPr>
              <a:t>, with no false positives</a:t>
            </a:r>
          </a:p>
          <a:p>
            <a:pPr marL="285750" indent="-285750">
              <a:buFont typeface="Arial" panose="020B0604020202020204" pitchFamily="34" charset="0"/>
              <a:buChar char="•"/>
            </a:pPr>
            <a:r>
              <a:rPr lang="en-US" dirty="0">
                <a:solidFill>
                  <a:schemeClr val="tx1"/>
                </a:solidFill>
              </a:rPr>
              <a:t>seamless integration with unit tests, build infrastructure, and continuous integration</a:t>
            </a:r>
          </a:p>
          <a:p>
            <a:pPr marL="285750" indent="-285750">
              <a:buFont typeface="Arial" panose="020B0604020202020204" pitchFamily="34" charset="0"/>
              <a:buChar char="•"/>
            </a:pPr>
            <a:r>
              <a:rPr lang="en-US" dirty="0">
                <a:solidFill>
                  <a:schemeClr val="tx1"/>
                </a:solidFill>
              </a:rPr>
              <a:t>a platform for analyzing programs, boosting standards compliance and assurance</a:t>
            </a:r>
          </a:p>
        </p:txBody>
      </p:sp>
    </p:spTree>
    <p:extLst>
      <p:ext uri="{BB962C8B-B14F-4D97-AF65-F5344CB8AC3E}">
        <p14:creationId xmlns:p14="http://schemas.microsoft.com/office/powerpoint/2010/main" val="33415520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9598</TotalTime>
  <Words>1844</Words>
  <Application>Microsoft Office PowerPoint</Application>
  <PresentationFormat>On-screen Show (4:3)</PresentationFormat>
  <Paragraphs>375</Paragraphs>
  <Slides>30</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Corbel</vt:lpstr>
      <vt:lpstr>Courier New</vt:lpstr>
      <vt:lpstr>Symbol</vt:lpstr>
      <vt:lpstr>Wingdings</vt:lpstr>
      <vt:lpstr>Wingdings 2</vt:lpstr>
      <vt:lpstr>Wingdings 3</vt:lpstr>
      <vt:lpstr>Module</vt:lpstr>
      <vt:lpstr>PowerPoint Presentation</vt:lpstr>
      <vt:lpstr>What is Runtime Verification (RV)? </vt:lpstr>
      <vt:lpstr>What is Runtime Verification (RV)?</vt:lpstr>
      <vt:lpstr>Recall Static Analysis (including model-checking)</vt:lpstr>
      <vt:lpstr>Runtime Verification</vt:lpstr>
      <vt:lpstr>Addressing the Limitations</vt:lpstr>
      <vt:lpstr>CS598 Overview </vt:lpstr>
      <vt:lpstr>RV-Match   </vt:lpstr>
      <vt:lpstr>RV-Match Overview </vt:lpstr>
      <vt:lpstr>RV-Match Approach</vt:lpstr>
      <vt:lpstr>RV-Match: Bigger Picture</vt:lpstr>
      <vt:lpstr>Formal Language Definitions</vt:lpstr>
      <vt:lpstr>Complete K Definition of KernelC</vt:lpstr>
      <vt:lpstr>K Scales</vt:lpstr>
      <vt:lpstr>K Configuration and Definition of C</vt:lpstr>
      <vt:lpstr>Advantages of RV-Match Approach</vt:lpstr>
      <vt:lpstr>Does it Work?</vt:lpstr>
      <vt:lpstr>Why Undefined Behavior Matters?</vt:lpstr>
      <vt:lpstr>RV-Match DEMO</vt:lpstr>
      <vt:lpstr>RV-Match on SV-Comp</vt:lpstr>
      <vt:lpstr>RV-Match on cFS / cFE - first impressions -</vt:lpstr>
      <vt:lpstr>RV-Predict </vt:lpstr>
      <vt:lpstr>RV-Predict Overview </vt:lpstr>
      <vt:lpstr>Simple C Data Race Example </vt:lpstr>
      <vt:lpstr>Expected Execution</vt:lpstr>
      <vt:lpstr>UnExpected Execution (Rare)</vt:lpstr>
      <vt:lpstr>RV-Predict Approach</vt:lpstr>
      <vt:lpstr>Predicting Data Races</vt:lpstr>
      <vt:lpstr>RV-Predict Features</vt:lpstr>
      <vt:lpstr>RV-Predict DEMO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Runtime Verification, Inc. Business Plan</dc:title>
  <dc:creator>Grigore</dc:creator>
  <cp:lastModifiedBy>Grigore Rosu</cp:lastModifiedBy>
  <cp:revision>635</cp:revision>
  <cp:lastPrinted>2016-02-10T16:21:31Z</cp:lastPrinted>
  <dcterms:created xsi:type="dcterms:W3CDTF">2006-08-16T00:00:00Z</dcterms:created>
  <dcterms:modified xsi:type="dcterms:W3CDTF">2017-01-27T19:43:46Z</dcterms:modified>
</cp:coreProperties>
</file>